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3" r:id="rId4"/>
    <p:sldId id="263" r:id="rId5"/>
    <p:sldId id="259" r:id="rId6"/>
    <p:sldId id="260" r:id="rId7"/>
    <p:sldId id="266" r:id="rId8"/>
    <p:sldId id="269" r:id="rId9"/>
    <p:sldId id="284" r:id="rId10"/>
    <p:sldId id="27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orient="horz" pos="696">
          <p15:clr>
            <a:srgbClr val="A4A3A4"/>
          </p15:clr>
        </p15:guide>
        <p15:guide id="3" pos="2880">
          <p15:clr>
            <a:srgbClr val="A4A3A4"/>
          </p15:clr>
        </p15:guide>
        <p15:guide id="4" pos="1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DE279-516F-41DE-9323-F9CB417CCE21}" v="5" dt="2025-05-22T10:43:1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3" autoAdjust="0"/>
  </p:normalViewPr>
  <p:slideViewPr>
    <p:cSldViewPr snapToGrid="0" showGuides="1">
      <p:cViewPr varScale="1">
        <p:scale>
          <a:sx n="104" d="100"/>
          <a:sy n="104" d="100"/>
        </p:scale>
        <p:origin x="1824" y="102"/>
      </p:cViewPr>
      <p:guideLst>
        <p:guide orient="horz" pos="2153"/>
        <p:guide orient="horz" pos="696"/>
        <p:guide pos="2880"/>
        <p:guide pos="1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iko inaba" userId="28477dfee8ed95c4" providerId="LiveId" clId="{BDBDE279-516F-41DE-9323-F9CB417CCE21}"/>
    <pc:docChg chg="undo redo custSel addSld modSld sldOrd">
      <pc:chgData name="tokiko inaba" userId="28477dfee8ed95c4" providerId="LiveId" clId="{BDBDE279-516F-41DE-9323-F9CB417CCE21}" dt="2025-05-23T03:33:23.501" v="534" actId="20577"/>
      <pc:docMkLst>
        <pc:docMk/>
      </pc:docMkLst>
      <pc:sldChg chg="modSp mod">
        <pc:chgData name="tokiko inaba" userId="28477dfee8ed95c4" providerId="LiveId" clId="{BDBDE279-516F-41DE-9323-F9CB417CCE21}" dt="2025-05-23T03:33:23.501" v="534" actId="20577"/>
        <pc:sldMkLst>
          <pc:docMk/>
          <pc:sldMk cId="3291877408" sldId="257"/>
        </pc:sldMkLst>
        <pc:spChg chg="mod">
          <ac:chgData name="tokiko inaba" userId="28477dfee8ed95c4" providerId="LiveId" clId="{BDBDE279-516F-41DE-9323-F9CB417CCE21}" dt="2025-05-23T03:29:30.902" v="311" actId="1076"/>
          <ac:spMkLst>
            <pc:docMk/>
            <pc:sldMk cId="3291877408" sldId="257"/>
            <ac:spMk id="8" creationId="{00000000-0000-0000-0000-000000000000}"/>
          </ac:spMkLst>
        </pc:spChg>
        <pc:spChg chg="mod">
          <ac:chgData name="tokiko inaba" userId="28477dfee8ed95c4" providerId="LiveId" clId="{BDBDE279-516F-41DE-9323-F9CB417CCE21}" dt="2025-05-23T03:33:23.501" v="534" actId="20577"/>
          <ac:spMkLst>
            <pc:docMk/>
            <pc:sldMk cId="3291877408" sldId="257"/>
            <ac:spMk id="9" creationId="{00000000-0000-0000-0000-000000000000}"/>
          </ac:spMkLst>
        </pc:spChg>
      </pc:sldChg>
      <pc:sldChg chg="modSp mod">
        <pc:chgData name="tokiko inaba" userId="28477dfee8ed95c4" providerId="LiveId" clId="{BDBDE279-516F-41DE-9323-F9CB417CCE21}" dt="2025-05-22T10:32:11.471" v="27" actId="20577"/>
        <pc:sldMkLst>
          <pc:docMk/>
          <pc:sldMk cId="2425390848" sldId="283"/>
        </pc:sldMkLst>
        <pc:spChg chg="mod">
          <ac:chgData name="tokiko inaba" userId="28477dfee8ed95c4" providerId="LiveId" clId="{BDBDE279-516F-41DE-9323-F9CB417CCE21}" dt="2025-05-22T10:32:11.471" v="27" actId="20577"/>
          <ac:spMkLst>
            <pc:docMk/>
            <pc:sldMk cId="2425390848" sldId="283"/>
            <ac:spMk id="4" creationId="{00000000-0000-0000-0000-000000000000}"/>
          </ac:spMkLst>
        </pc:spChg>
      </pc:sldChg>
      <pc:sldChg chg="addSp delSp modSp new mod ord">
        <pc:chgData name="tokiko inaba" userId="28477dfee8ed95c4" providerId="LiveId" clId="{BDBDE279-516F-41DE-9323-F9CB417CCE21}" dt="2025-05-22T10:43:12.425" v="309" actId="1076"/>
        <pc:sldMkLst>
          <pc:docMk/>
          <pc:sldMk cId="1869045802" sldId="284"/>
        </pc:sldMkLst>
        <pc:spChg chg="mod">
          <ac:chgData name="tokiko inaba" userId="28477dfee8ed95c4" providerId="LiveId" clId="{BDBDE279-516F-41DE-9323-F9CB417CCE21}" dt="2025-05-22T10:43:12.425" v="309" actId="1076"/>
          <ac:spMkLst>
            <pc:docMk/>
            <pc:sldMk cId="1869045802" sldId="284"/>
            <ac:spMk id="2" creationId="{22F19D12-DB98-1476-4C71-B6A7651C497B}"/>
          </ac:spMkLst>
        </pc:spChg>
        <pc:spChg chg="del">
          <ac:chgData name="tokiko inaba" userId="28477dfee8ed95c4" providerId="LiveId" clId="{BDBDE279-516F-41DE-9323-F9CB417CCE21}" dt="2025-05-22T10:36:32.097" v="87" actId="22"/>
          <ac:spMkLst>
            <pc:docMk/>
            <pc:sldMk cId="1869045802" sldId="284"/>
            <ac:spMk id="3" creationId="{C79D190C-2060-0F4C-4537-BB1BC4809BAC}"/>
          </ac:spMkLst>
        </pc:spChg>
        <pc:spChg chg="add del mod">
          <ac:chgData name="tokiko inaba" userId="28477dfee8ed95c4" providerId="LiveId" clId="{BDBDE279-516F-41DE-9323-F9CB417CCE21}" dt="2025-05-22T10:37:42.410" v="97" actId="22"/>
          <ac:spMkLst>
            <pc:docMk/>
            <pc:sldMk cId="1869045802" sldId="284"/>
            <ac:spMk id="10" creationId="{084286BF-DCAE-7095-3AA4-99AAE7066D8A}"/>
          </ac:spMkLst>
        </pc:spChg>
        <pc:spChg chg="add mod">
          <ac:chgData name="tokiko inaba" userId="28477dfee8ed95c4" providerId="LiveId" clId="{BDBDE279-516F-41DE-9323-F9CB417CCE21}" dt="2025-05-22T10:43:12.346" v="308" actId="20577"/>
          <ac:spMkLst>
            <pc:docMk/>
            <pc:sldMk cId="1869045802" sldId="284"/>
            <ac:spMk id="13" creationId="{30A16DA9-1955-5F04-C9B7-9EACA254CE21}"/>
          </ac:spMkLst>
        </pc:spChg>
        <pc:picChg chg="add del mod ord">
          <ac:chgData name="tokiko inaba" userId="28477dfee8ed95c4" providerId="LiveId" clId="{BDBDE279-516F-41DE-9323-F9CB417CCE21}" dt="2025-05-22T10:37:18.895" v="96" actId="478"/>
          <ac:picMkLst>
            <pc:docMk/>
            <pc:sldMk cId="1869045802" sldId="284"/>
            <ac:picMk id="8" creationId="{2735EC08-7296-8308-7321-2335835D50E6}"/>
          </ac:picMkLst>
        </pc:picChg>
        <pc:picChg chg="add mod ord">
          <ac:chgData name="tokiko inaba" userId="28477dfee8ed95c4" providerId="LiveId" clId="{BDBDE279-516F-41DE-9323-F9CB417CCE21}" dt="2025-05-22T10:43:10.052" v="300" actId="692"/>
          <ac:picMkLst>
            <pc:docMk/>
            <pc:sldMk cId="1869045802" sldId="284"/>
            <ac:picMk id="12" creationId="{B4D1BC75-CC1D-D542-6827-50A44EA5A2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5C08568-B263-4FE3-9634-66197D66CBF5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18CFF6E-3E65-41D4-9063-7BA0CA1F2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7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CFF6E-3E65-41D4-9063-7BA0CA1F23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65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CFF6E-3E65-41D4-9063-7BA0CA1F23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6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CFF6E-3E65-41D4-9063-7BA0CA1F232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3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B9BF-319B-4B36-8B69-2EAF52610C54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53250" y="6470650"/>
            <a:ext cx="2133600" cy="365125"/>
          </a:xfrm>
        </p:spPr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600717"/>
          </a:xfrm>
          <a:prstGeom prst="rect">
            <a:avLst/>
          </a:prstGeom>
          <a:gradFill flip="none" rotWithShape="1">
            <a:gsLst>
              <a:gs pos="0">
                <a:srgbClr val="35B9FB">
                  <a:shade val="30000"/>
                  <a:satMod val="115000"/>
                </a:srgbClr>
              </a:gs>
              <a:gs pos="50000">
                <a:srgbClr val="35B9FB">
                  <a:shade val="67500"/>
                  <a:satMod val="115000"/>
                </a:srgbClr>
              </a:gs>
              <a:gs pos="100000">
                <a:srgbClr val="35B9F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068" y="0"/>
            <a:ext cx="1732932" cy="6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BD7-7D70-4848-8B9E-91564238D069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63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F812-A4BC-495D-B9C7-0BDF0AD2159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38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D522-D171-4549-9442-F54480AEA788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5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FBE6-B5C5-4A96-8600-613ED9283720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47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DA25-B389-4C88-9724-536F37DA24CB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BF4D-B1F3-42E5-8980-2625952ED7E5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55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E90C-5634-489D-B2B8-4583E84F7215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0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F681-D095-4D00-B958-5B5CC6AB7FFC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33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3E4-9631-4EE2-817C-781606D1A8E2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65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C1F6-F3CD-450E-A36B-32DE277C6648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53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1C05-12DF-4724-8FCB-8CF2A8FC9C92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38C2-68FC-4469-BB6F-64613B8210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600717"/>
          </a:xfrm>
          <a:prstGeom prst="rect">
            <a:avLst/>
          </a:prstGeom>
          <a:gradFill flip="none" rotWithShape="1">
            <a:gsLst>
              <a:gs pos="0">
                <a:srgbClr val="35B9FB">
                  <a:shade val="30000"/>
                  <a:satMod val="115000"/>
                </a:srgbClr>
              </a:gs>
              <a:gs pos="50000">
                <a:srgbClr val="35B9FB">
                  <a:shade val="67500"/>
                  <a:satMod val="115000"/>
                </a:srgbClr>
              </a:gs>
              <a:gs pos="100000">
                <a:srgbClr val="35B9F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1068" y="0"/>
            <a:ext cx="1732932" cy="6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LUE-LINE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blue-line.j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5" y="-3"/>
            <a:ext cx="9151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575214" y="5562692"/>
            <a:ext cx="331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b="1" dirty="0">
                <a:solidFill>
                  <a:schemeClr val="accent1"/>
                </a:solidFill>
                <a:latin typeface="Segoe" panose="020B0502040200020203" pitchFamily="34" charset="0"/>
                <a:ea typeface="Adobe Gothic Std B" pitchFamily="34" charset="-128"/>
              </a:rPr>
              <a:t>Corporate Introduction</a:t>
            </a:r>
          </a:p>
        </p:txBody>
      </p:sp>
      <p:pic>
        <p:nvPicPr>
          <p:cNvPr id="7" name="Picture 1" descr="Bluel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74" y="6165304"/>
            <a:ext cx="1315219" cy="4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505" r="849" b="2034"/>
          <a:stretch/>
        </p:blipFill>
        <p:spPr>
          <a:xfrm>
            <a:off x="0" y="0"/>
            <a:ext cx="9144000" cy="5805889"/>
          </a:xfrm>
          <a:prstGeom prst="rect">
            <a:avLst/>
          </a:prstGeom>
        </p:spPr>
      </p:pic>
      <p:pic>
        <p:nvPicPr>
          <p:cNvPr id="7" name="Picture 1" descr="Blu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315219" cy="4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48183" y="2169730"/>
            <a:ext cx="7261746" cy="146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ご不明点等ございましたら</a:t>
            </a:r>
            <a:endParaRPr kumimoji="1"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お気軽にお問い合わせください。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0592" y="4436487"/>
            <a:ext cx="5956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ブルーライン株式会社</a:t>
            </a:r>
            <a:endParaRPr kumimoji="1" lang="en-US" altLang="ja-JP" sz="2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　</a:t>
            </a: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稲葉</a:t>
            </a:r>
            <a:endParaRPr kumimoji="1" lang="en-US" altLang="ja-JP" sz="2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3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385" y="80127"/>
            <a:ext cx="2868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Company Profile</a:t>
            </a:r>
            <a:endParaRPr kumimoji="1" lang="ja-JP" altLang="en-US" sz="24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270" y="814189"/>
            <a:ext cx="11521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会社名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所在地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資本金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役員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主要取引銀行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資格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43028" y="814189"/>
            <a:ext cx="704787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ブルーライン株式会社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104-0033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東京都中央区新川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2-1-1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ブルーラインビルディング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階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 03 5646 4775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 03 5646 4776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E-mail :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info@BLUE-LINE.JP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: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www.blue-line.jp/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¥30,000,000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笹原　敏弘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代表取締役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 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みずほ銀行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三井住友銀行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三菱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UFJ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銀行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IELA(International Exhibition Logistics Association)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正式会員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※1985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年設立、展示会・イベント業界の全世界的な協会。現在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49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カ国、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159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社が正式会員として登録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日本からは、当社を含めて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社が正規会員として登録</a:t>
            </a:r>
          </a:p>
          <a:p>
            <a:endParaRPr lang="en-US" altLang="ja-JP" sz="7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メッセ・デュッセルドルフ・ジャパン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(MDJ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正式アライアンスメンバー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ジェトロ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日本貿易振興機構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正会員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全省庁統一競争入札資格保有（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登録して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年目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経済産業省・国交省及び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JETRO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等の取引実績有）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日本展示会協会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正会員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● 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NHK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競争入札資格　● 国際協力機構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(JICA) -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正会員１３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第一種貨物利用運送事業　● 第二種貨物利用運送事業（国際航空・外航海運）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東京都知事登録旅行業第</a:t>
            </a:r>
            <a:r>
              <a:rPr lang="en-US" altLang="zh-TW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3-8155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 東京都知事登録旅行業第</a:t>
            </a:r>
            <a:r>
              <a:rPr lang="en-US" altLang="zh-TW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3-8155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</a:p>
          <a:p>
            <a:endParaRPr lang="zh-TW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 descr="IELAと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06" y="5664590"/>
            <a:ext cx="61912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「物流　イラスト」の画像検索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15" y="7060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85211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IELA</a:t>
            </a:r>
            <a:r>
              <a:rPr lang="ja-JP" altLang="en-US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</a:t>
            </a:r>
            <a:r>
              <a:rPr lang="en-US" altLang="ja-JP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kumimoji="1" lang="ja-JP" altLang="en-US" sz="24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7282" y="824487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IELA</a:t>
            </a:r>
          </a:p>
          <a:p>
            <a:pPr algn="ctr"/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(International Exhibition Logistics Association)</a:t>
            </a:r>
            <a:endParaRPr lang="ja-JP" altLang="en-US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0" name="Picture 6" descr="「IELA　logo」の画像検索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1"/>
          <a:stretch/>
        </p:blipFill>
        <p:spPr bwMode="auto">
          <a:xfrm>
            <a:off x="8020050" y="790822"/>
            <a:ext cx="964110" cy="6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841207" y="5626487"/>
            <a:ext cx="7429500" cy="914400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各国の展示会・イベント輸送業務に特化した物流業者の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国際的団体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国際見本市や国際イベント開催に伴う通関・輸送を行う展示物流事業を展開しています。</a:t>
            </a:r>
          </a:p>
        </p:txBody>
      </p:sp>
      <p:pic>
        <p:nvPicPr>
          <p:cNvPr id="15362" name="Picture 2" descr="関連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5" y="1788365"/>
            <a:ext cx="5788822" cy="3370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7390440" y="2095500"/>
            <a:ext cx="1506870" cy="641223"/>
          </a:xfrm>
          <a:prstGeom prst="wedgeRectCallout">
            <a:avLst>
              <a:gd name="adj1" fmla="val -173796"/>
              <a:gd name="adj2" fmla="val 880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会員数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社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239087" y="3721245"/>
            <a:ext cx="1506870" cy="641223"/>
          </a:xfrm>
          <a:prstGeom prst="wedgeRectCallout">
            <a:avLst>
              <a:gd name="adj1" fmla="val 151107"/>
              <a:gd name="adj2" fmla="val -13917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日本では</a:t>
            </a:r>
            <a:endParaRPr kumimoji="1"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kumimoji="1"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社”のみ</a:t>
            </a:r>
          </a:p>
        </p:txBody>
      </p:sp>
    </p:spTree>
    <p:extLst>
      <p:ext uri="{BB962C8B-B14F-4D97-AF65-F5344CB8AC3E}">
        <p14:creationId xmlns:p14="http://schemas.microsoft.com/office/powerpoint/2010/main" val="24253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376617" y="1544635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なぜ、展示会輸送が難しいのか？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283" y="4782808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お客様に合わせたオーダーメイドサービス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51501" y="2087458"/>
            <a:ext cx="2664296" cy="1368152"/>
          </a:xfrm>
          <a:prstGeom prst="roundRect">
            <a:avLst>
              <a:gd name="adj" fmla="val 62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国によって</a:t>
            </a: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通関等の制度が異なる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輸送時のトラブル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223809" y="2087458"/>
            <a:ext cx="2664296" cy="1368152"/>
          </a:xfrm>
          <a:prstGeom prst="roundRect">
            <a:avLst>
              <a:gd name="adj" fmla="val 62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展示会は日程が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決まっている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遅延の可能性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996117" y="2087458"/>
            <a:ext cx="2664296" cy="1368152"/>
          </a:xfrm>
          <a:prstGeom prst="roundRect">
            <a:avLst>
              <a:gd name="adj" fmla="val 62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展示会指定</a:t>
            </a:r>
            <a:endParaRPr lang="en-US" altLang="ja-JP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輸送業者の存在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41207" y="5626487"/>
            <a:ext cx="7429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世界中に張り巡らされたネットワークと豊富な経験をもとに、</a:t>
            </a: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特に海外展示会へ向けた貨物輸送を一括してアレンジします。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164" y="76200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弊社業務の特徴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5653" y="728261"/>
            <a:ext cx="402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国際複合輸送</a:t>
            </a:r>
            <a:r>
              <a:rPr kumimoji="1" lang="en-US" altLang="ja-JP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海外展示会輸送</a:t>
            </a:r>
          </a:p>
        </p:txBody>
      </p:sp>
      <p:sp>
        <p:nvSpPr>
          <p:cNvPr id="24" name="下矢印 23"/>
          <p:cNvSpPr/>
          <p:nvPr/>
        </p:nvSpPr>
        <p:spPr>
          <a:xfrm>
            <a:off x="3130645" y="3756575"/>
            <a:ext cx="2865472" cy="956101"/>
          </a:xfrm>
          <a:prstGeom prst="downArrow">
            <a:avLst>
              <a:gd name="adj1" fmla="val 31034"/>
              <a:gd name="adj2" fmla="val 45491"/>
            </a:avLst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4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7" y="926561"/>
            <a:ext cx="7725600" cy="43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56270" y="109389"/>
            <a:ext cx="687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国際イベント、見本市の管理運営業務｜展示会輸送</a:t>
            </a:r>
            <a:endParaRPr kumimoji="1" lang="ja-JP" altLang="en-US" sz="24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841207" y="5626487"/>
            <a:ext cx="7429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展示会輸送に関して、一貫したサポートが可能です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“日本→海外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現地ハンドリング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→日本”</a:t>
            </a:r>
          </a:p>
        </p:txBody>
      </p:sp>
    </p:spTree>
    <p:extLst>
      <p:ext uri="{BB962C8B-B14F-4D97-AF65-F5344CB8AC3E}">
        <p14:creationId xmlns:p14="http://schemas.microsoft.com/office/powerpoint/2010/main" val="23121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94513" y="89542"/>
            <a:ext cx="4915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弊社実績｜</a:t>
            </a:r>
            <a:r>
              <a:rPr lang="en-US" altLang="ja-JP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Exhibition in Germany</a:t>
            </a:r>
            <a:endParaRPr kumimoji="1" lang="ja-JP" altLang="en-US" sz="2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4224" y="1326941"/>
            <a:ext cx="28431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REHACARE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MEDICA/COMPAMED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Euroshop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wire / Tube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GIFA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METEC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DRUPA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INTERPACK</a:t>
            </a: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Glasstec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46" y="4297187"/>
            <a:ext cx="696544" cy="696544"/>
          </a:xfrm>
          <a:prstGeom prst="rect">
            <a:avLst/>
          </a:prstGeom>
        </p:spPr>
      </p:pic>
      <p:pic>
        <p:nvPicPr>
          <p:cNvPr id="4" name="Picture 2" descr="C:\Users\Yayoi Takami\Pictures\compam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97" y="971744"/>
            <a:ext cx="710394" cy="7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Yayoi Takami\Pictures\glasstec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b="21599"/>
          <a:stretch/>
        </p:blipFill>
        <p:spPr bwMode="auto">
          <a:xfrm>
            <a:off x="7785205" y="2211086"/>
            <a:ext cx="89818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yoi Takami\Pictures\rehacar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79" y="821624"/>
            <a:ext cx="898184" cy="8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Yayoi Takami\Pictures\medic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84" y="955645"/>
            <a:ext cx="742592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546" y="4297187"/>
            <a:ext cx="696543" cy="696543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4854" y="821624"/>
            <a:ext cx="5074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u="sng" dirty="0"/>
              <a:t>Dusseldorf</a:t>
            </a:r>
            <a:r>
              <a:rPr lang="ja-JP" altLang="en-US" sz="2000" b="1" u="sng" dirty="0"/>
              <a:t>展示会向け貨物　取り扱い実績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01027" y="1326941"/>
            <a:ext cx="25063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：福祉機器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：医療機器等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：店舗設備製品等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：パイプ・チューブ製品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：鋳造製品等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：鉄鋼製品等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：印刷機械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：プラスチック・ゴム製品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：工業製品包装機械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：ガラス製造機械等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18" name="Picture 2" descr="「Euroshop dusseldorf」の画像検索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39" y="2052111"/>
            <a:ext cx="613515" cy="7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「wire / Tube dusseldorf」の画像検索結果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b="8069"/>
          <a:stretch/>
        </p:blipFill>
        <p:spPr bwMode="auto">
          <a:xfrm>
            <a:off x="6678327" y="3077835"/>
            <a:ext cx="18383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841207" y="5678951"/>
            <a:ext cx="7429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ドイツで開催される上記展示会はもちろんのこと、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上記以外にも世界各国での展示会輸送の実績があります。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691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右矢印 12"/>
          <p:cNvSpPr/>
          <p:nvPr/>
        </p:nvSpPr>
        <p:spPr>
          <a:xfrm>
            <a:off x="3372264" y="2002835"/>
            <a:ext cx="314401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119" y="104234"/>
            <a:ext cx="6103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弊社実績｜参考写真</a:t>
            </a:r>
            <a:r>
              <a:rPr lang="en-US" altLang="ja-JP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(MEDICA/COMPAMED)</a:t>
            </a:r>
            <a:endParaRPr kumimoji="1" lang="ja-JP" altLang="en-US" sz="2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93" y="1806861"/>
            <a:ext cx="2248688" cy="39976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665" y="3920966"/>
            <a:ext cx="2733721" cy="230733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77" y="1414111"/>
            <a:ext cx="3158489" cy="187193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50"/>
          <a:stretch/>
        </p:blipFill>
        <p:spPr>
          <a:xfrm>
            <a:off x="3686665" y="1424302"/>
            <a:ext cx="2733721" cy="186174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71086" y="6283341"/>
            <a:ext cx="2826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パレットへの固定（ラップ巻き）</a:t>
            </a:r>
            <a:endParaRPr lang="ja-JP" altLang="en-US" sz="1600" u="sng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1154"/>
          <a:stretch/>
        </p:blipFill>
        <p:spPr>
          <a:xfrm rot="5400000">
            <a:off x="639352" y="3495390"/>
            <a:ext cx="2307335" cy="315849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910312" y="6283341"/>
            <a:ext cx="156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木箱への再梱包</a:t>
            </a:r>
            <a:endParaRPr lang="ja-JP" altLang="en-US" sz="1600" u="sng" dirty="0"/>
          </a:p>
        </p:txBody>
      </p:sp>
      <p:sp>
        <p:nvSpPr>
          <p:cNvPr id="25" name="正方形/長方形 24"/>
          <p:cNvSpPr/>
          <p:nvPr/>
        </p:nvSpPr>
        <p:spPr>
          <a:xfrm>
            <a:off x="7060341" y="1320638"/>
            <a:ext cx="1332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開梱</a:t>
            </a:r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再梱包</a:t>
            </a:r>
            <a:endParaRPr lang="ja-JP" altLang="en-US" sz="1600" u="sng" dirty="0"/>
          </a:p>
        </p:txBody>
      </p:sp>
      <p:sp>
        <p:nvSpPr>
          <p:cNvPr id="26" name="正方形/長方形 25"/>
          <p:cNvSpPr/>
          <p:nvPr/>
        </p:nvSpPr>
        <p:spPr>
          <a:xfrm>
            <a:off x="1290319" y="104803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貨物搬入①</a:t>
            </a:r>
            <a:endParaRPr lang="ja-JP" altLang="en-US" sz="1600" u="sng" dirty="0"/>
          </a:p>
        </p:txBody>
      </p:sp>
      <p:sp>
        <p:nvSpPr>
          <p:cNvPr id="27" name="正方形/長方形 26"/>
          <p:cNvSpPr/>
          <p:nvPr/>
        </p:nvSpPr>
        <p:spPr>
          <a:xfrm>
            <a:off x="4378999" y="107858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貨物搬入②</a:t>
            </a:r>
            <a:endParaRPr lang="ja-JP" altLang="en-US" sz="1600" u="sng" dirty="0"/>
          </a:p>
        </p:txBody>
      </p:sp>
      <p:sp>
        <p:nvSpPr>
          <p:cNvPr id="28" name="右矢印 27"/>
          <p:cNvSpPr/>
          <p:nvPr/>
        </p:nvSpPr>
        <p:spPr>
          <a:xfrm>
            <a:off x="6397501" y="2037248"/>
            <a:ext cx="314401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0800000">
            <a:off x="6399185" y="4625457"/>
            <a:ext cx="314401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0800000">
            <a:off x="3350161" y="4632471"/>
            <a:ext cx="314401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2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47858" y="748838"/>
            <a:ext cx="4703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展示会名：</a:t>
            </a:r>
            <a:r>
              <a:rPr lang="en-US" altLang="ja-JP" sz="16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drupa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（世界最大の印刷関連展示会）</a:t>
            </a:r>
            <a:endParaRPr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639" y="656414"/>
            <a:ext cx="9004636" cy="6129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119" y="104234"/>
            <a:ext cx="3478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弊社実績｜その他参考写真</a:t>
            </a:r>
            <a:endParaRPr kumimoji="1" lang="ja-JP" altLang="en-US" sz="2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41" y="1130316"/>
            <a:ext cx="2944000" cy="1656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01" y="1130316"/>
            <a:ext cx="2727638" cy="502380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41" y="2833472"/>
            <a:ext cx="2944000" cy="1656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41" y="4519846"/>
            <a:ext cx="2944000" cy="1656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603" y="1130316"/>
            <a:ext cx="2727636" cy="5023809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841207" y="6310094"/>
            <a:ext cx="7429500" cy="317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小型貨物～大型設備まで幅広く対応することが可能です</a:t>
            </a:r>
          </a:p>
        </p:txBody>
      </p:sp>
    </p:spTree>
    <p:extLst>
      <p:ext uri="{BB962C8B-B14F-4D97-AF65-F5344CB8AC3E}">
        <p14:creationId xmlns:p14="http://schemas.microsoft.com/office/powerpoint/2010/main" val="1707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F19D12-DB98-1476-4C71-B6A7651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9" y="798512"/>
            <a:ext cx="4271211" cy="263048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現地公式輸送会社</a:t>
            </a:r>
            <a:br>
              <a:rPr kumimoji="1" lang="en-US" altLang="ja-JP" sz="2800" dirty="0"/>
            </a:br>
            <a:r>
              <a:rPr kumimoji="1" lang="en-US" altLang="ja-JP" sz="2800" dirty="0"/>
              <a:t>KUEHNE+NAGEL</a:t>
            </a:r>
            <a:r>
              <a:rPr kumimoji="1" lang="ja-JP" altLang="en-US" sz="2800" dirty="0"/>
              <a:t>社の</a:t>
            </a:r>
            <a:br>
              <a:rPr kumimoji="1" lang="en-US" altLang="ja-JP" sz="2800" dirty="0"/>
            </a:br>
            <a:r>
              <a:rPr kumimoji="1" lang="ja-JP" altLang="en-US" sz="2800" dirty="0"/>
              <a:t>正規日本代理店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C3FABA-A532-9FE1-046E-4C59F94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38C2-68FC-4469-BB6F-64613B82109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B4D1BC75-CC1D-D542-6827-50A44EA5A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798512"/>
            <a:ext cx="4107407" cy="5791804"/>
          </a:xfr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A16DA9-1955-5F04-C9B7-9EACA254CE21}"/>
              </a:ext>
            </a:extLst>
          </p:cNvPr>
          <p:cNvSpPr txBox="1"/>
          <p:nvPr/>
        </p:nvSpPr>
        <p:spPr>
          <a:xfrm>
            <a:off x="105119" y="104234"/>
            <a:ext cx="3373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K+N</a:t>
            </a:r>
            <a:r>
              <a:rPr lang="ja-JP" altLang="en-US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社の正規日本代理店</a:t>
            </a:r>
            <a:endParaRPr kumimoji="1" lang="ja-JP" altLang="en-US" sz="2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04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90D877856F14E835206F9383A9575" ma:contentTypeVersion="17" ma:contentTypeDescription="Create a new document." ma:contentTypeScope="" ma:versionID="dc6a93886cc8768891424735a7cfef32">
  <xsd:schema xmlns:xsd="http://www.w3.org/2001/XMLSchema" xmlns:xs="http://www.w3.org/2001/XMLSchema" xmlns:p="http://schemas.microsoft.com/office/2006/metadata/properties" xmlns:ns2="f0500bc4-955c-40af-811a-4faf7f939fb1" xmlns:ns3="64b2656e-1116-4a3a-8f6e-88d523a49015" targetNamespace="http://schemas.microsoft.com/office/2006/metadata/properties" ma:root="true" ma:fieldsID="1177be44f1ed689af1621ba49a122983" ns2:_="" ns3:_="">
    <xsd:import namespace="f0500bc4-955c-40af-811a-4faf7f939fb1"/>
    <xsd:import namespace="64b2656e-1116-4a3a-8f6e-88d523a49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00bc4-955c-40af-811a-4faf7f939f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254ec4d-5817-4481-ae54-a70f64b5e7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2656e-1116-4a3a-8f6e-88d523a4901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e4d1e1c-5b4f-49fb-a5ac-f07d76aec151}" ma:internalName="TaxCatchAll" ma:showField="CatchAllData" ma:web="64b2656e-1116-4a3a-8f6e-88d523a490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b2656e-1116-4a3a-8f6e-88d523a49015" xsi:nil="true"/>
    <lcf76f155ced4ddcb4097134ff3c332f xmlns="f0500bc4-955c-40af-811a-4faf7f939f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06EA21-12F7-4FDC-9CF6-9DB85C06504C}"/>
</file>

<file path=customXml/itemProps2.xml><?xml version="1.0" encoding="utf-8"?>
<ds:datastoreItem xmlns:ds="http://schemas.openxmlformats.org/officeDocument/2006/customXml" ds:itemID="{91DDB967-E0B6-41BE-90C1-223A43223680}"/>
</file>

<file path=customXml/itemProps3.xml><?xml version="1.0" encoding="utf-8"?>
<ds:datastoreItem xmlns:ds="http://schemas.openxmlformats.org/officeDocument/2006/customXml" ds:itemID="{EADFCC62-058D-40A9-82B2-588EADA3E0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641</Words>
  <Application>Microsoft Office PowerPoint</Application>
  <PresentationFormat>画面に合わせる (4:3)</PresentationFormat>
  <Paragraphs>122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Segoe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現地公式輸送会社 KUEHNE+NAGEL社の 正規日本代理店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akiba</dc:creator>
  <cp:lastModifiedBy>tokiko inaba</cp:lastModifiedBy>
  <cp:revision>86</cp:revision>
  <cp:lastPrinted>2024-05-14T03:24:28Z</cp:lastPrinted>
  <dcterms:created xsi:type="dcterms:W3CDTF">2014-02-13T04:41:51Z</dcterms:created>
  <dcterms:modified xsi:type="dcterms:W3CDTF">2025-05-23T03:35:06Z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0x010100CF790D877856F14E835206F9383A9575</vt:lpwstr>
  </property>
</Properties>
</file>