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UD丸ゴ_ラージ（N仕様） Bold" panose="020B0600070205080204" charset="-128"/>
      <p:regular r:id="rId11"/>
    </p:embeddedFont>
    <p:embeddedFont>
      <p:font typeface="UD丸ゴ_ラージ（N仕様） Light" panose="020B0600070205080204" charset="-128"/>
      <p:regular r:id="rId12"/>
    </p:embeddedFont>
    <p:embeddedFont>
      <p:font typeface="UD丸ゴ_ラージ（N仕様） Semi-Bold" panose="020B0600070205080204" charset="-128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967" y="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kahiro Matsuda" userId="76b805b302242b79" providerId="LiveId" clId="{F78ABA86-E034-4725-82A9-001E8EB13BD8}"/>
    <pc:docChg chg="modSld">
      <pc:chgData name="Takahiro Matsuda" userId="76b805b302242b79" providerId="LiveId" clId="{F78ABA86-E034-4725-82A9-001E8EB13BD8}" dt="2025-05-26T03:06:10.204" v="50" actId="1036"/>
      <pc:docMkLst>
        <pc:docMk/>
      </pc:docMkLst>
      <pc:sldChg chg="modSp mod">
        <pc:chgData name="Takahiro Matsuda" userId="76b805b302242b79" providerId="LiveId" clId="{F78ABA86-E034-4725-82A9-001E8EB13BD8}" dt="2025-05-26T03:06:10.204" v="50" actId="1036"/>
        <pc:sldMkLst>
          <pc:docMk/>
          <pc:sldMk cId="0" sldId="256"/>
        </pc:sldMkLst>
        <pc:spChg chg="mod">
          <ac:chgData name="Takahiro Matsuda" userId="76b805b302242b79" providerId="LiveId" clId="{F78ABA86-E034-4725-82A9-001E8EB13BD8}" dt="2025-05-26T03:06:06.294" v="46" actId="1035"/>
          <ac:spMkLst>
            <pc:docMk/>
            <pc:sldMk cId="0" sldId="256"/>
            <ac:spMk id="4" creationId="{00000000-0000-0000-0000-000000000000}"/>
          </ac:spMkLst>
        </pc:spChg>
        <pc:spChg chg="mod">
          <ac:chgData name="Takahiro Matsuda" userId="76b805b302242b79" providerId="LiveId" clId="{F78ABA86-E034-4725-82A9-001E8EB13BD8}" dt="2025-05-26T03:06:10.204" v="50" actId="1036"/>
          <ac:spMkLst>
            <pc:docMk/>
            <pc:sldMk cId="0" sldId="256"/>
            <ac:spMk id="5" creationId="{00000000-0000-0000-0000-000000000000}"/>
          </ac:spMkLst>
        </pc:spChg>
      </pc:sldChg>
      <pc:sldChg chg="modSp mod">
        <pc:chgData name="Takahiro Matsuda" userId="76b805b302242b79" providerId="LiveId" clId="{F78ABA86-E034-4725-82A9-001E8EB13BD8}" dt="2025-05-26T03:03:37.692" v="10" actId="20577"/>
        <pc:sldMkLst>
          <pc:docMk/>
          <pc:sldMk cId="0" sldId="258"/>
        </pc:sldMkLst>
        <pc:spChg chg="mod">
          <ac:chgData name="Takahiro Matsuda" userId="76b805b302242b79" providerId="LiveId" clId="{F78ABA86-E034-4725-82A9-001E8EB13BD8}" dt="2025-05-26T03:03:37.692" v="10" actId="20577"/>
          <ac:spMkLst>
            <pc:docMk/>
            <pc:sldMk cId="0" sldId="258"/>
            <ac:spMk id="16" creationId="{00000000-0000-0000-0000-000000000000}"/>
          </ac:spMkLst>
        </pc:spChg>
      </pc:sldChg>
      <pc:sldChg chg="modSp mod">
        <pc:chgData name="Takahiro Matsuda" userId="76b805b302242b79" providerId="LiveId" clId="{F78ABA86-E034-4725-82A9-001E8EB13BD8}" dt="2025-05-26T03:04:17.069" v="23" actId="20577"/>
        <pc:sldMkLst>
          <pc:docMk/>
          <pc:sldMk cId="0" sldId="260"/>
        </pc:sldMkLst>
        <pc:spChg chg="mod">
          <ac:chgData name="Takahiro Matsuda" userId="76b805b302242b79" providerId="LiveId" clId="{F78ABA86-E034-4725-82A9-001E8EB13BD8}" dt="2025-05-26T03:04:17.069" v="23" actId="20577"/>
          <ac:spMkLst>
            <pc:docMk/>
            <pc:sldMk cId="0" sldId="260"/>
            <ac:spMk id="14" creationId="{00000000-0000-0000-0000-000000000000}"/>
          </ac:spMkLst>
        </pc:spChg>
      </pc:sldChg>
      <pc:sldChg chg="modSp mod">
        <pc:chgData name="Takahiro Matsuda" userId="76b805b302242b79" providerId="LiveId" clId="{F78ABA86-E034-4725-82A9-001E8EB13BD8}" dt="2025-05-26T03:04:29.082" v="25" actId="1037"/>
        <pc:sldMkLst>
          <pc:docMk/>
          <pc:sldMk cId="0" sldId="262"/>
        </pc:sldMkLst>
        <pc:spChg chg="mod">
          <ac:chgData name="Takahiro Matsuda" userId="76b805b302242b79" providerId="LiveId" clId="{F78ABA86-E034-4725-82A9-001E8EB13BD8}" dt="2025-05-26T03:04:29.082" v="25" actId="1037"/>
          <ac:spMkLst>
            <pc:docMk/>
            <pc:sldMk cId="0" sldId="262"/>
            <ac:spMk id="14" creationId="{00000000-0000-0000-0000-000000000000}"/>
          </ac:spMkLst>
        </pc:spChg>
      </pc:sldChg>
      <pc:sldChg chg="modSp mod">
        <pc:chgData name="Takahiro Matsuda" userId="76b805b302242b79" providerId="LiveId" clId="{F78ABA86-E034-4725-82A9-001E8EB13BD8}" dt="2025-05-26T03:04:47.696" v="39" actId="1035"/>
        <pc:sldMkLst>
          <pc:docMk/>
          <pc:sldMk cId="0" sldId="263"/>
        </pc:sldMkLst>
        <pc:spChg chg="mod">
          <ac:chgData name="Takahiro Matsuda" userId="76b805b302242b79" providerId="LiveId" clId="{F78ABA86-E034-4725-82A9-001E8EB13BD8}" dt="2025-05-26T03:03:56.907" v="11" actId="20577"/>
          <ac:spMkLst>
            <pc:docMk/>
            <pc:sldMk cId="0" sldId="263"/>
            <ac:spMk id="8" creationId="{00000000-0000-0000-0000-000000000000}"/>
          </ac:spMkLst>
        </pc:spChg>
        <pc:spChg chg="mod">
          <ac:chgData name="Takahiro Matsuda" userId="76b805b302242b79" providerId="LiveId" clId="{F78ABA86-E034-4725-82A9-001E8EB13BD8}" dt="2025-05-26T03:04:47.696" v="39" actId="1035"/>
          <ac:spMkLst>
            <pc:docMk/>
            <pc:sldMk cId="0" sldId="263"/>
            <ac:spMk id="14" creationId="{00000000-0000-0000-0000-000000000000}"/>
          </ac:spMkLst>
        </pc:spChg>
        <pc:spChg chg="mod">
          <ac:chgData name="Takahiro Matsuda" userId="76b805b302242b79" providerId="LiveId" clId="{F78ABA86-E034-4725-82A9-001E8EB13BD8}" dt="2025-05-26T03:04:47.696" v="39" actId="1035"/>
          <ac:spMkLst>
            <pc:docMk/>
            <pc:sldMk cId="0" sldId="263"/>
            <ac:spMk id="15" creationId="{00000000-0000-0000-0000-000000000000}"/>
          </ac:spMkLst>
        </pc:spChg>
        <pc:spChg chg="mod">
          <ac:chgData name="Takahiro Matsuda" userId="76b805b302242b79" providerId="LiveId" clId="{F78ABA86-E034-4725-82A9-001E8EB13BD8}" dt="2025-05-26T03:04:47.696" v="39" actId="1035"/>
          <ac:spMkLst>
            <pc:docMk/>
            <pc:sldMk cId="0" sldId="263"/>
            <ac:spMk id="16" creationId="{00000000-0000-0000-0000-000000000000}"/>
          </ac:spMkLst>
        </pc:spChg>
        <pc:spChg chg="mod">
          <ac:chgData name="Takahiro Matsuda" userId="76b805b302242b79" providerId="LiveId" clId="{F78ABA86-E034-4725-82A9-001E8EB13BD8}" dt="2025-05-26T03:04:47.696" v="39" actId="1035"/>
          <ac:spMkLst>
            <pc:docMk/>
            <pc:sldMk cId="0" sldId="263"/>
            <ac:spMk id="17" creationId="{00000000-0000-0000-0000-000000000000}"/>
          </ac:spMkLst>
        </pc:spChg>
        <pc:spChg chg="mod">
          <ac:chgData name="Takahiro Matsuda" userId="76b805b302242b79" providerId="LiveId" clId="{F78ABA86-E034-4725-82A9-001E8EB13BD8}" dt="2025-05-26T03:04:47.696" v="39" actId="1035"/>
          <ac:spMkLst>
            <pc:docMk/>
            <pc:sldMk cId="0" sldId="263"/>
            <ac:spMk id="1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4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9750" y="4067390"/>
            <a:ext cx="5048250" cy="6219610"/>
          </a:xfrm>
          <a:custGeom>
            <a:avLst/>
            <a:gdLst/>
            <a:ahLst/>
            <a:cxnLst/>
            <a:rect l="l" t="t" r="r" b="b"/>
            <a:pathLst>
              <a:path w="5048250" h="6219610">
                <a:moveTo>
                  <a:pt x="0" y="0"/>
                </a:moveTo>
                <a:lnTo>
                  <a:pt x="5048250" y="0"/>
                </a:lnTo>
                <a:lnTo>
                  <a:pt x="5048250" y="6219610"/>
                </a:lnTo>
                <a:lnTo>
                  <a:pt x="0" y="6219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0" y="0"/>
            <a:ext cx="5048250" cy="6410476"/>
          </a:xfrm>
          <a:custGeom>
            <a:avLst/>
            <a:gdLst/>
            <a:ahLst/>
            <a:cxnLst/>
            <a:rect l="l" t="t" r="r" b="b"/>
            <a:pathLst>
              <a:path w="5048250" h="6410476">
                <a:moveTo>
                  <a:pt x="0" y="0"/>
                </a:moveTo>
                <a:lnTo>
                  <a:pt x="5048250" y="0"/>
                </a:lnTo>
                <a:lnTo>
                  <a:pt x="5048250" y="6410476"/>
                </a:lnTo>
                <a:lnTo>
                  <a:pt x="0" y="6410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11147" y="3619500"/>
            <a:ext cx="12065706" cy="188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000" b="1" spc="959" dirty="0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「</a:t>
            </a:r>
            <a:r>
              <a:rPr lang="en-US" sz="6000" b="1" spc="959" dirty="0" err="1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現地ドイツで印刷</a:t>
            </a:r>
            <a:r>
              <a:rPr lang="en-US" sz="6000" b="1" spc="959" dirty="0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」</a:t>
            </a:r>
          </a:p>
          <a:p>
            <a:pPr algn="ctr">
              <a:lnSpc>
                <a:spcPts val="7359"/>
              </a:lnSpc>
            </a:pPr>
            <a:r>
              <a:rPr lang="en-US" sz="6000" b="1" spc="959" dirty="0" err="1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サービスのご案内</a:t>
            </a:r>
            <a:endParaRPr lang="en-US" sz="6000" b="1" spc="959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96974" y="2678302"/>
            <a:ext cx="4694052" cy="788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spc="260">
                <a:solidFill>
                  <a:srgbClr val="0161AD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プリンテックス株式会社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12110" y="6616962"/>
            <a:ext cx="11663780" cy="84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 spc="575" dirty="0" err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海外展示会を、もっとスムーズに、もっと効果的に</a:t>
            </a:r>
            <a:endParaRPr lang="en-US" sz="3199" b="1" spc="575" dirty="0">
              <a:solidFill>
                <a:srgbClr val="262262"/>
              </a:solidFill>
              <a:latin typeface="UD丸ゴ_ラージ（N仕様） Semi-Bold"/>
              <a:ea typeface="UD丸ゴ_ラージ（N仕様） Semi-Bold"/>
              <a:cs typeface="UD丸ゴ_ラージ（N仕様） Semi-Bold"/>
              <a:sym typeface="UD丸ゴ_ラージ（N仕様） Semi-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9750" y="4067390"/>
            <a:ext cx="5048250" cy="6219610"/>
          </a:xfrm>
          <a:custGeom>
            <a:avLst/>
            <a:gdLst/>
            <a:ahLst/>
            <a:cxnLst/>
            <a:rect l="l" t="t" r="r" b="b"/>
            <a:pathLst>
              <a:path w="5048250" h="6219610">
                <a:moveTo>
                  <a:pt x="0" y="0"/>
                </a:moveTo>
                <a:lnTo>
                  <a:pt x="5048250" y="0"/>
                </a:lnTo>
                <a:lnTo>
                  <a:pt x="5048250" y="6219610"/>
                </a:lnTo>
                <a:lnTo>
                  <a:pt x="0" y="6219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0" y="0"/>
            <a:ext cx="5048250" cy="6410476"/>
          </a:xfrm>
          <a:custGeom>
            <a:avLst/>
            <a:gdLst/>
            <a:ahLst/>
            <a:cxnLst/>
            <a:rect l="l" t="t" r="r" b="b"/>
            <a:pathLst>
              <a:path w="5048250" h="6410476">
                <a:moveTo>
                  <a:pt x="0" y="0"/>
                </a:moveTo>
                <a:lnTo>
                  <a:pt x="5048250" y="0"/>
                </a:lnTo>
                <a:lnTo>
                  <a:pt x="5048250" y="6410476"/>
                </a:lnTo>
                <a:lnTo>
                  <a:pt x="0" y="6410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25751" y="1972438"/>
            <a:ext cx="2967389" cy="185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 spc="839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目次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0" y="4051085"/>
            <a:ext cx="4000500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 spc="35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会社概要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91183" y="4060610"/>
            <a:ext cx="914400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43500" y="4892277"/>
            <a:ext cx="4000500" cy="9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 spc="35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展示会参加前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91183" y="4901802"/>
            <a:ext cx="914400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43500" y="5733470"/>
            <a:ext cx="4000500" cy="9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 spc="35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サービス概要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91183" y="5742995"/>
            <a:ext cx="914400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43500" y="6574662"/>
            <a:ext cx="4411981" cy="9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 spc="35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サービスのメリット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91183" y="6584187"/>
            <a:ext cx="914400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04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06150" y="4051085"/>
            <a:ext cx="4791075" cy="9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 spc="35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サービスの流れ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53833" y="4060610"/>
            <a:ext cx="914400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05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06150" y="4892277"/>
            <a:ext cx="4942673" cy="9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 spc="35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商品のお受け取り場所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53833" y="4901802"/>
            <a:ext cx="914400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06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06150" y="5733470"/>
            <a:ext cx="4791075" cy="9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 spc="35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その他のサービス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53833" y="5742995"/>
            <a:ext cx="914400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07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9750" y="4067390"/>
            <a:ext cx="5048250" cy="6219610"/>
          </a:xfrm>
          <a:custGeom>
            <a:avLst/>
            <a:gdLst/>
            <a:ahLst/>
            <a:cxnLst/>
            <a:rect l="l" t="t" r="r" b="b"/>
            <a:pathLst>
              <a:path w="5048250" h="6219610">
                <a:moveTo>
                  <a:pt x="0" y="0"/>
                </a:moveTo>
                <a:lnTo>
                  <a:pt x="5048250" y="0"/>
                </a:lnTo>
                <a:lnTo>
                  <a:pt x="5048250" y="6219610"/>
                </a:lnTo>
                <a:lnTo>
                  <a:pt x="0" y="6219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0" y="0"/>
            <a:ext cx="5048250" cy="6410476"/>
          </a:xfrm>
          <a:custGeom>
            <a:avLst/>
            <a:gdLst/>
            <a:ahLst/>
            <a:cxnLst/>
            <a:rect l="l" t="t" r="r" b="b"/>
            <a:pathLst>
              <a:path w="5048250" h="6410476">
                <a:moveTo>
                  <a:pt x="0" y="0"/>
                </a:moveTo>
                <a:lnTo>
                  <a:pt x="5048250" y="0"/>
                </a:lnTo>
                <a:lnTo>
                  <a:pt x="5048250" y="6410476"/>
                </a:lnTo>
                <a:lnTo>
                  <a:pt x="0" y="6410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1000" y="431931"/>
            <a:ext cx="17526000" cy="9525000"/>
            <a:chOff x="0" y="0"/>
            <a:chExt cx="4615901" cy="25086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5901" cy="2508642"/>
            </a:xfrm>
            <a:custGeom>
              <a:avLst/>
              <a:gdLst/>
              <a:ahLst/>
              <a:cxnLst/>
              <a:rect l="l" t="t" r="r" b="b"/>
              <a:pathLst>
                <a:path w="4615901" h="2508642">
                  <a:moveTo>
                    <a:pt x="22529" y="0"/>
                  </a:moveTo>
                  <a:lnTo>
                    <a:pt x="4593372" y="0"/>
                  </a:lnTo>
                  <a:cubicBezTo>
                    <a:pt x="4599348" y="0"/>
                    <a:pt x="4605078" y="2374"/>
                    <a:pt x="4609303" y="6599"/>
                  </a:cubicBezTo>
                  <a:cubicBezTo>
                    <a:pt x="4613528" y="10823"/>
                    <a:pt x="4615901" y="16554"/>
                    <a:pt x="4615901" y="22529"/>
                  </a:cubicBezTo>
                  <a:lnTo>
                    <a:pt x="4615901" y="2486113"/>
                  </a:lnTo>
                  <a:cubicBezTo>
                    <a:pt x="4615901" y="2492088"/>
                    <a:pt x="4613528" y="2497819"/>
                    <a:pt x="4609303" y="2502044"/>
                  </a:cubicBezTo>
                  <a:cubicBezTo>
                    <a:pt x="4605078" y="2506269"/>
                    <a:pt x="4599348" y="2508642"/>
                    <a:pt x="4593372" y="2508642"/>
                  </a:cubicBezTo>
                  <a:lnTo>
                    <a:pt x="22529" y="2508642"/>
                  </a:lnTo>
                  <a:cubicBezTo>
                    <a:pt x="16554" y="2508642"/>
                    <a:pt x="10823" y="2506269"/>
                    <a:pt x="6599" y="2502044"/>
                  </a:cubicBezTo>
                  <a:cubicBezTo>
                    <a:pt x="2374" y="2497819"/>
                    <a:pt x="0" y="2492088"/>
                    <a:pt x="0" y="2486113"/>
                  </a:cubicBezTo>
                  <a:lnTo>
                    <a:pt x="0" y="22529"/>
                  </a:lnTo>
                  <a:cubicBezTo>
                    <a:pt x="0" y="16554"/>
                    <a:pt x="2374" y="10823"/>
                    <a:pt x="6599" y="6599"/>
                  </a:cubicBezTo>
                  <a:cubicBezTo>
                    <a:pt x="10823" y="2374"/>
                    <a:pt x="16554" y="0"/>
                    <a:pt x="2252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95275"/>
              <a:ext cx="4615901" cy="280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2700000">
            <a:off x="1109142" y="914250"/>
            <a:ext cx="1086471" cy="1086263"/>
            <a:chOff x="0" y="0"/>
            <a:chExt cx="439097" cy="4390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2700000">
            <a:off x="990600" y="914250"/>
            <a:ext cx="1086471" cy="1086263"/>
            <a:chOff x="0" y="0"/>
            <a:chExt cx="439097" cy="4390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20A9D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781050" y="2210003"/>
            <a:ext cx="16725900" cy="0"/>
          </a:xfrm>
          <a:prstGeom prst="line">
            <a:avLst/>
          </a:prstGeom>
          <a:ln w="19050" cap="flat">
            <a:solidFill>
              <a:srgbClr val="DDE0EF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10661891" y="3104660"/>
            <a:ext cx="5922240" cy="592224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r="-24906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533835" y="4230084"/>
            <a:ext cx="8623712" cy="6371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7"/>
              </a:lnSpc>
            </a:pPr>
            <a:endParaRPr dirty="0"/>
          </a:p>
          <a:p>
            <a:pPr algn="l">
              <a:lnSpc>
                <a:spcPts val="5582"/>
              </a:lnSpc>
            </a:pPr>
            <a:r>
              <a:rPr lang="en-US" sz="2848" b="1" spc="284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1983年　</a:t>
            </a:r>
            <a:r>
              <a:rPr lang="en-US" sz="2848" b="1" spc="284" dirty="0" err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設立</a:t>
            </a:r>
            <a:endParaRPr lang="en-US" sz="2848" b="1" spc="284" dirty="0">
              <a:solidFill>
                <a:srgbClr val="262262"/>
              </a:solidFill>
              <a:latin typeface="UD丸ゴ_ラージ（N仕様） Semi-Bold"/>
              <a:ea typeface="UD丸ゴ_ラージ（N仕様） Semi-Bold"/>
              <a:cs typeface="UD丸ゴ_ラージ（N仕様） Semi-Bold"/>
              <a:sym typeface="UD丸ゴ_ラージ（N仕様） Semi-Bold"/>
            </a:endParaRPr>
          </a:p>
          <a:p>
            <a:pPr algn="l">
              <a:lnSpc>
                <a:spcPts val="5582"/>
              </a:lnSpc>
            </a:pPr>
            <a:r>
              <a:rPr lang="en-US" sz="2848" b="1" spc="284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2010年　「</a:t>
            </a:r>
            <a:r>
              <a:rPr lang="en-US" sz="2848" b="1" spc="284" dirty="0" err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現地ドイツで印刷」開始</a:t>
            </a:r>
            <a:endParaRPr lang="en-US" sz="2848" b="1" spc="284" dirty="0">
              <a:solidFill>
                <a:srgbClr val="262262"/>
              </a:solidFill>
              <a:latin typeface="UD丸ゴ_ラージ（N仕様） Semi-Bold"/>
              <a:ea typeface="UD丸ゴ_ラージ（N仕様） Semi-Bold"/>
              <a:cs typeface="UD丸ゴ_ラージ（N仕様） Semi-Bold"/>
              <a:sym typeface="UD丸ゴ_ラージ（N仕様） Semi-Bold"/>
            </a:endParaRPr>
          </a:p>
          <a:p>
            <a:pPr algn="l">
              <a:lnSpc>
                <a:spcPts val="5582"/>
              </a:lnSpc>
            </a:pPr>
            <a:r>
              <a:rPr lang="en-US" sz="2848" b="1" spc="284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2016年　ドイツ国内全9都市で取り扱い拡大</a:t>
            </a:r>
          </a:p>
          <a:p>
            <a:pPr algn="l">
              <a:lnSpc>
                <a:spcPts val="5582"/>
              </a:lnSpc>
            </a:pPr>
            <a:r>
              <a:rPr lang="en-US" sz="2848" b="1" spc="284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2020年　「</a:t>
            </a:r>
            <a:r>
              <a:rPr lang="en-US" sz="2848" b="1" spc="284" dirty="0" err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現地ドイツでDM」開始</a:t>
            </a:r>
            <a:endParaRPr lang="en-US" sz="2848" b="1" spc="284" dirty="0">
              <a:solidFill>
                <a:srgbClr val="262262"/>
              </a:solidFill>
              <a:latin typeface="UD丸ゴ_ラージ（N仕様） Semi-Bold"/>
              <a:ea typeface="UD丸ゴ_ラージ（N仕様） Semi-Bold"/>
              <a:cs typeface="UD丸ゴ_ラージ（N仕様） Semi-Bold"/>
              <a:sym typeface="UD丸ゴ_ラージ（N仕様） Semi-Bold"/>
            </a:endParaRPr>
          </a:p>
          <a:p>
            <a:pPr algn="l">
              <a:lnSpc>
                <a:spcPts val="5582"/>
              </a:lnSpc>
            </a:pPr>
            <a:r>
              <a:rPr lang="en-US" sz="2848" b="1" spc="284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2025年　「</a:t>
            </a:r>
            <a:r>
              <a:rPr lang="en-US" sz="2848" b="1" spc="284" dirty="0" err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ドイツでLP</a:t>
            </a:r>
            <a:r>
              <a:rPr lang="ja-JP" altLang="en-US" sz="2848" b="1" spc="284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販促</a:t>
            </a:r>
            <a:r>
              <a:rPr lang="en-US" sz="2848" b="1" spc="284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」</a:t>
            </a:r>
            <a:r>
              <a:rPr lang="en-US" sz="2848" b="1" spc="284" dirty="0" err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開始</a:t>
            </a:r>
            <a:endParaRPr lang="en-US" sz="2848" b="1" spc="284" dirty="0">
              <a:solidFill>
                <a:srgbClr val="262262"/>
              </a:solidFill>
              <a:latin typeface="UD丸ゴ_ラージ（N仕様） Semi-Bold"/>
              <a:ea typeface="UD丸ゴ_ラージ（N仕様） Semi-Bold"/>
              <a:cs typeface="UD丸ゴ_ラージ（N仕様） Semi-Bold"/>
              <a:sym typeface="UD丸ゴ_ラージ（N仕様） Semi-Bold"/>
            </a:endParaRPr>
          </a:p>
          <a:p>
            <a:pPr algn="l">
              <a:lnSpc>
                <a:spcPts val="5558"/>
              </a:lnSpc>
            </a:pPr>
            <a:endParaRPr lang="en-US" sz="2848" b="1" spc="284" dirty="0">
              <a:solidFill>
                <a:srgbClr val="262262"/>
              </a:solidFill>
              <a:latin typeface="UD丸ゴ_ラージ（N仕様） Semi-Bold"/>
              <a:ea typeface="UD丸ゴ_ラージ（N仕様） Semi-Bold"/>
              <a:cs typeface="UD丸ゴ_ラージ（N仕様） Semi-Bold"/>
              <a:sym typeface="UD丸ゴ_ラージ（N仕様） Semi-Bold"/>
            </a:endParaRPr>
          </a:p>
          <a:p>
            <a:pPr algn="l">
              <a:lnSpc>
                <a:spcPts val="5558"/>
              </a:lnSpc>
            </a:pPr>
            <a:endParaRPr lang="en-US" sz="2848" b="1" spc="284" dirty="0">
              <a:solidFill>
                <a:srgbClr val="262262"/>
              </a:solidFill>
              <a:latin typeface="UD丸ゴ_ラージ（N仕様） Semi-Bold"/>
              <a:ea typeface="UD丸ゴ_ラージ（N仕様） Semi-Bold"/>
              <a:cs typeface="UD丸ゴ_ラージ（N仕様） Semi-Bold"/>
              <a:sym typeface="UD丸ゴ_ラージ（N仕様） Semi-Bold"/>
            </a:endParaRPr>
          </a:p>
          <a:p>
            <a:pPr algn="l">
              <a:lnSpc>
                <a:spcPts val="5558"/>
              </a:lnSpc>
            </a:pPr>
            <a:endParaRPr lang="en-US" sz="2848" b="1" spc="284" dirty="0">
              <a:solidFill>
                <a:srgbClr val="262262"/>
              </a:solidFill>
              <a:latin typeface="UD丸ゴ_ラージ（N仕様） Semi-Bold"/>
              <a:ea typeface="UD丸ゴ_ラージ（N仕様） Semi-Bold"/>
              <a:cs typeface="UD丸ゴ_ラージ（N仕様） Semi-Bold"/>
              <a:sym typeface="UD丸ゴ_ラージ（N仕様） Semi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62855" y="1296080"/>
            <a:ext cx="1070745" cy="95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</a:pPr>
            <a:r>
              <a:rPr lang="en-US" sz="3888" b="1" spc="58" dirty="0">
                <a:solidFill>
                  <a:srgbClr val="FFFFFF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24125" y="431931"/>
            <a:ext cx="7285230" cy="162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5"/>
              </a:lnSpc>
            </a:pPr>
            <a:br>
              <a:rPr lang="en-US" sz="5500" b="1" spc="550" dirty="0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</a:br>
            <a:r>
              <a:rPr lang="en-US" sz="5500" b="1" spc="550" dirty="0" err="1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会社概要</a:t>
            </a:r>
            <a:endParaRPr lang="en-US" sz="5500" b="1" spc="5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33835" y="2843288"/>
            <a:ext cx="8623712" cy="1404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 spc="320" dirty="0" err="1">
                <a:solidFill>
                  <a:srgbClr val="000000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展示会サービスを中心に</a:t>
            </a:r>
            <a:endParaRPr lang="en-US" sz="3200" b="1" spc="320" dirty="0">
              <a:solidFill>
                <a:srgbClr val="000000"/>
              </a:solidFill>
              <a:latin typeface="UD丸ゴ_ラージ（N仕様） Semi-Bold"/>
              <a:ea typeface="UD丸ゴ_ラージ（N仕様） Semi-Bold"/>
              <a:cs typeface="UD丸ゴ_ラージ（N仕様） Semi-Bold"/>
              <a:sym typeface="UD丸ゴ_ラージ（N仕様） Semi-Bold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320" dirty="0" err="1">
                <a:solidFill>
                  <a:srgbClr val="000000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お客様のセールスをサポート</a:t>
            </a:r>
            <a:endParaRPr lang="en-US" sz="3200" b="1" spc="320" dirty="0">
              <a:solidFill>
                <a:srgbClr val="000000"/>
              </a:solidFill>
              <a:latin typeface="UD丸ゴ_ラージ（N仕様） Semi-Bold"/>
              <a:ea typeface="UD丸ゴ_ラージ（N仕様） Semi-Bold"/>
              <a:cs typeface="UD丸ゴ_ラージ（N仕様） Semi-Bold"/>
              <a:sym typeface="UD丸ゴ_ラージ（N仕様） Semi-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9750" y="4067390"/>
            <a:ext cx="5048250" cy="6219610"/>
          </a:xfrm>
          <a:custGeom>
            <a:avLst/>
            <a:gdLst/>
            <a:ahLst/>
            <a:cxnLst/>
            <a:rect l="l" t="t" r="r" b="b"/>
            <a:pathLst>
              <a:path w="5048250" h="6219610">
                <a:moveTo>
                  <a:pt x="0" y="0"/>
                </a:moveTo>
                <a:lnTo>
                  <a:pt x="5048250" y="0"/>
                </a:lnTo>
                <a:lnTo>
                  <a:pt x="5048250" y="6219610"/>
                </a:lnTo>
                <a:lnTo>
                  <a:pt x="0" y="6219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0" y="0"/>
            <a:ext cx="5048250" cy="6410476"/>
          </a:xfrm>
          <a:custGeom>
            <a:avLst/>
            <a:gdLst/>
            <a:ahLst/>
            <a:cxnLst/>
            <a:rect l="l" t="t" r="r" b="b"/>
            <a:pathLst>
              <a:path w="5048250" h="6410476">
                <a:moveTo>
                  <a:pt x="0" y="0"/>
                </a:moveTo>
                <a:lnTo>
                  <a:pt x="5048250" y="0"/>
                </a:lnTo>
                <a:lnTo>
                  <a:pt x="5048250" y="6410476"/>
                </a:lnTo>
                <a:lnTo>
                  <a:pt x="0" y="6410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1000" y="381000"/>
            <a:ext cx="17526000" cy="9525000"/>
            <a:chOff x="0" y="0"/>
            <a:chExt cx="4615901" cy="25086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5901" cy="2508642"/>
            </a:xfrm>
            <a:custGeom>
              <a:avLst/>
              <a:gdLst/>
              <a:ahLst/>
              <a:cxnLst/>
              <a:rect l="l" t="t" r="r" b="b"/>
              <a:pathLst>
                <a:path w="4615901" h="2508642">
                  <a:moveTo>
                    <a:pt x="22529" y="0"/>
                  </a:moveTo>
                  <a:lnTo>
                    <a:pt x="4593372" y="0"/>
                  </a:lnTo>
                  <a:cubicBezTo>
                    <a:pt x="4599348" y="0"/>
                    <a:pt x="4605078" y="2374"/>
                    <a:pt x="4609303" y="6599"/>
                  </a:cubicBezTo>
                  <a:cubicBezTo>
                    <a:pt x="4613528" y="10823"/>
                    <a:pt x="4615901" y="16554"/>
                    <a:pt x="4615901" y="22529"/>
                  </a:cubicBezTo>
                  <a:lnTo>
                    <a:pt x="4615901" y="2486113"/>
                  </a:lnTo>
                  <a:cubicBezTo>
                    <a:pt x="4615901" y="2492088"/>
                    <a:pt x="4613528" y="2497819"/>
                    <a:pt x="4609303" y="2502044"/>
                  </a:cubicBezTo>
                  <a:cubicBezTo>
                    <a:pt x="4605078" y="2506269"/>
                    <a:pt x="4599348" y="2508642"/>
                    <a:pt x="4593372" y="2508642"/>
                  </a:cubicBezTo>
                  <a:lnTo>
                    <a:pt x="22529" y="2508642"/>
                  </a:lnTo>
                  <a:cubicBezTo>
                    <a:pt x="16554" y="2508642"/>
                    <a:pt x="10823" y="2506269"/>
                    <a:pt x="6599" y="2502044"/>
                  </a:cubicBezTo>
                  <a:cubicBezTo>
                    <a:pt x="2374" y="2497819"/>
                    <a:pt x="0" y="2492088"/>
                    <a:pt x="0" y="2486113"/>
                  </a:cubicBezTo>
                  <a:lnTo>
                    <a:pt x="0" y="22529"/>
                  </a:lnTo>
                  <a:cubicBezTo>
                    <a:pt x="0" y="16554"/>
                    <a:pt x="2374" y="10823"/>
                    <a:pt x="6599" y="6599"/>
                  </a:cubicBezTo>
                  <a:cubicBezTo>
                    <a:pt x="10823" y="2374"/>
                    <a:pt x="16554" y="0"/>
                    <a:pt x="2252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95275"/>
              <a:ext cx="4615901" cy="280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2700000">
            <a:off x="1109142" y="914250"/>
            <a:ext cx="1086471" cy="1086263"/>
            <a:chOff x="0" y="0"/>
            <a:chExt cx="439097" cy="4390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2700000">
            <a:off x="990600" y="914250"/>
            <a:ext cx="1086471" cy="1086263"/>
            <a:chOff x="0" y="0"/>
            <a:chExt cx="439097" cy="4390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20A9D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781050" y="2210003"/>
            <a:ext cx="16725900" cy="0"/>
          </a:xfrm>
          <a:prstGeom prst="line">
            <a:avLst/>
          </a:prstGeom>
          <a:ln w="19050" cap="flat">
            <a:solidFill>
              <a:srgbClr val="DDE0E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9972707" y="2242854"/>
            <a:ext cx="5272924" cy="6034820"/>
          </a:xfrm>
          <a:custGeom>
            <a:avLst/>
            <a:gdLst/>
            <a:ahLst/>
            <a:cxnLst/>
            <a:rect l="l" t="t" r="r" b="b"/>
            <a:pathLst>
              <a:path w="5272924" h="6034820">
                <a:moveTo>
                  <a:pt x="0" y="0"/>
                </a:moveTo>
                <a:lnTo>
                  <a:pt x="5272924" y="0"/>
                </a:lnTo>
                <a:lnTo>
                  <a:pt x="5272924" y="6034820"/>
                </a:lnTo>
                <a:lnTo>
                  <a:pt x="0" y="6034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69581" y="3608501"/>
            <a:ext cx="631190" cy="506530"/>
          </a:xfrm>
          <a:custGeom>
            <a:avLst/>
            <a:gdLst/>
            <a:ahLst/>
            <a:cxnLst/>
            <a:rect l="l" t="t" r="r" b="b"/>
            <a:pathLst>
              <a:path w="631190" h="506530">
                <a:moveTo>
                  <a:pt x="0" y="0"/>
                </a:moveTo>
                <a:lnTo>
                  <a:pt x="631190" y="0"/>
                </a:lnTo>
                <a:lnTo>
                  <a:pt x="631190" y="506530"/>
                </a:lnTo>
                <a:lnTo>
                  <a:pt x="0" y="506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160601" y="2658228"/>
            <a:ext cx="583478" cy="547011"/>
          </a:xfrm>
          <a:custGeom>
            <a:avLst/>
            <a:gdLst/>
            <a:ahLst/>
            <a:cxnLst/>
            <a:rect l="l" t="t" r="r" b="b"/>
            <a:pathLst>
              <a:path w="583478" h="547011">
                <a:moveTo>
                  <a:pt x="0" y="0"/>
                </a:moveTo>
                <a:lnTo>
                  <a:pt x="583478" y="0"/>
                </a:lnTo>
                <a:lnTo>
                  <a:pt x="583478" y="547010"/>
                </a:lnTo>
                <a:lnTo>
                  <a:pt x="0" y="547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645538" y="3608501"/>
            <a:ext cx="706682" cy="669582"/>
          </a:xfrm>
          <a:custGeom>
            <a:avLst/>
            <a:gdLst/>
            <a:ahLst/>
            <a:cxnLst/>
            <a:rect l="l" t="t" r="r" b="b"/>
            <a:pathLst>
              <a:path w="706682" h="669582">
                <a:moveTo>
                  <a:pt x="0" y="0"/>
                </a:moveTo>
                <a:lnTo>
                  <a:pt x="706682" y="0"/>
                </a:lnTo>
                <a:lnTo>
                  <a:pt x="706682" y="669582"/>
                </a:lnTo>
                <a:lnTo>
                  <a:pt x="0" y="6695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87340" y="4932583"/>
            <a:ext cx="610800" cy="779330"/>
          </a:xfrm>
          <a:custGeom>
            <a:avLst/>
            <a:gdLst/>
            <a:ahLst/>
            <a:cxnLst/>
            <a:rect l="l" t="t" r="r" b="b"/>
            <a:pathLst>
              <a:path w="610800" h="779330">
                <a:moveTo>
                  <a:pt x="0" y="0"/>
                </a:moveTo>
                <a:lnTo>
                  <a:pt x="610799" y="0"/>
                </a:lnTo>
                <a:lnTo>
                  <a:pt x="610799" y="779330"/>
                </a:lnTo>
                <a:lnTo>
                  <a:pt x="0" y="7793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98463" y="1296080"/>
            <a:ext cx="1070745" cy="95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</a:pPr>
            <a:r>
              <a:rPr lang="en-US" sz="3888" b="1" spc="58" dirty="0">
                <a:solidFill>
                  <a:srgbClr val="FFFFFF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02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52377" y="3533717"/>
            <a:ext cx="8079980" cy="2178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 spc="35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ホテル・フライトの予約</a:t>
            </a:r>
          </a:p>
          <a:p>
            <a:pPr algn="l">
              <a:lnSpc>
                <a:spcPts val="4900"/>
              </a:lnSpc>
            </a:pPr>
            <a:r>
              <a:rPr lang="en-US" sz="3500" b="1" spc="35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アポイント調整</a:t>
            </a:r>
          </a:p>
          <a:p>
            <a:pPr algn="l">
              <a:lnSpc>
                <a:spcPts val="4900"/>
              </a:lnSpc>
            </a:pPr>
            <a:r>
              <a:rPr lang="en-US" sz="3500" b="1" spc="35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通常業務の引継ぎ・荷造り、、、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24125" y="431931"/>
            <a:ext cx="7285230" cy="162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5"/>
              </a:lnSpc>
            </a:pPr>
            <a:endParaRPr lang="en-US" sz="5500" b="1" spc="5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  <a:p>
            <a:pPr algn="l">
              <a:lnSpc>
                <a:spcPts val="6325"/>
              </a:lnSpc>
            </a:pPr>
            <a:r>
              <a:rPr lang="en-US" sz="5500" b="1" spc="550" dirty="0" err="1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展示会参加前</a:t>
            </a:r>
            <a:endParaRPr lang="en-US" sz="5500" b="1" spc="5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52377" y="5943751"/>
            <a:ext cx="8079980" cy="1086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9"/>
              </a:lnSpc>
              <a:spcBef>
                <a:spcPct val="0"/>
              </a:spcBef>
            </a:pPr>
            <a:r>
              <a:rPr lang="en-US" sz="4099" b="1" spc="409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時間がない！事前準備不足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9750" y="4067390"/>
            <a:ext cx="5048250" cy="6219610"/>
          </a:xfrm>
          <a:custGeom>
            <a:avLst/>
            <a:gdLst/>
            <a:ahLst/>
            <a:cxnLst/>
            <a:rect l="l" t="t" r="r" b="b"/>
            <a:pathLst>
              <a:path w="5048250" h="6219610">
                <a:moveTo>
                  <a:pt x="0" y="0"/>
                </a:moveTo>
                <a:lnTo>
                  <a:pt x="5048250" y="0"/>
                </a:lnTo>
                <a:lnTo>
                  <a:pt x="5048250" y="6219610"/>
                </a:lnTo>
                <a:lnTo>
                  <a:pt x="0" y="6219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0" y="0"/>
            <a:ext cx="5048250" cy="6410476"/>
          </a:xfrm>
          <a:custGeom>
            <a:avLst/>
            <a:gdLst/>
            <a:ahLst/>
            <a:cxnLst/>
            <a:rect l="l" t="t" r="r" b="b"/>
            <a:pathLst>
              <a:path w="5048250" h="6410476">
                <a:moveTo>
                  <a:pt x="0" y="0"/>
                </a:moveTo>
                <a:lnTo>
                  <a:pt x="5048250" y="0"/>
                </a:lnTo>
                <a:lnTo>
                  <a:pt x="5048250" y="6410476"/>
                </a:lnTo>
                <a:lnTo>
                  <a:pt x="0" y="6410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1000" y="381000"/>
            <a:ext cx="17526000" cy="9525000"/>
            <a:chOff x="0" y="0"/>
            <a:chExt cx="4615901" cy="25086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5901" cy="2508642"/>
            </a:xfrm>
            <a:custGeom>
              <a:avLst/>
              <a:gdLst/>
              <a:ahLst/>
              <a:cxnLst/>
              <a:rect l="l" t="t" r="r" b="b"/>
              <a:pathLst>
                <a:path w="4615901" h="2508642">
                  <a:moveTo>
                    <a:pt x="22529" y="0"/>
                  </a:moveTo>
                  <a:lnTo>
                    <a:pt x="4593372" y="0"/>
                  </a:lnTo>
                  <a:cubicBezTo>
                    <a:pt x="4599348" y="0"/>
                    <a:pt x="4605078" y="2374"/>
                    <a:pt x="4609303" y="6599"/>
                  </a:cubicBezTo>
                  <a:cubicBezTo>
                    <a:pt x="4613528" y="10823"/>
                    <a:pt x="4615901" y="16554"/>
                    <a:pt x="4615901" y="22529"/>
                  </a:cubicBezTo>
                  <a:lnTo>
                    <a:pt x="4615901" y="2486113"/>
                  </a:lnTo>
                  <a:cubicBezTo>
                    <a:pt x="4615901" y="2492088"/>
                    <a:pt x="4613528" y="2497819"/>
                    <a:pt x="4609303" y="2502044"/>
                  </a:cubicBezTo>
                  <a:cubicBezTo>
                    <a:pt x="4605078" y="2506269"/>
                    <a:pt x="4599348" y="2508642"/>
                    <a:pt x="4593372" y="2508642"/>
                  </a:cubicBezTo>
                  <a:lnTo>
                    <a:pt x="22529" y="2508642"/>
                  </a:lnTo>
                  <a:cubicBezTo>
                    <a:pt x="16554" y="2508642"/>
                    <a:pt x="10823" y="2506269"/>
                    <a:pt x="6599" y="2502044"/>
                  </a:cubicBezTo>
                  <a:cubicBezTo>
                    <a:pt x="2374" y="2497819"/>
                    <a:pt x="0" y="2492088"/>
                    <a:pt x="0" y="2486113"/>
                  </a:cubicBezTo>
                  <a:lnTo>
                    <a:pt x="0" y="22529"/>
                  </a:lnTo>
                  <a:cubicBezTo>
                    <a:pt x="0" y="16554"/>
                    <a:pt x="2374" y="10823"/>
                    <a:pt x="6599" y="6599"/>
                  </a:cubicBezTo>
                  <a:cubicBezTo>
                    <a:pt x="10823" y="2374"/>
                    <a:pt x="16554" y="0"/>
                    <a:pt x="2252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95275"/>
              <a:ext cx="4615901" cy="280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2700000">
            <a:off x="1109142" y="914250"/>
            <a:ext cx="1086471" cy="1086263"/>
            <a:chOff x="0" y="0"/>
            <a:chExt cx="439097" cy="4390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2700000">
            <a:off x="990600" y="914250"/>
            <a:ext cx="1086471" cy="1086263"/>
            <a:chOff x="0" y="0"/>
            <a:chExt cx="439097" cy="4390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20A9D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781050" y="2210003"/>
            <a:ext cx="16725900" cy="0"/>
          </a:xfrm>
          <a:prstGeom prst="line">
            <a:avLst/>
          </a:prstGeom>
          <a:ln w="19050" cap="flat">
            <a:solidFill>
              <a:srgbClr val="DDE0E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1533835" y="3199209"/>
            <a:ext cx="8924599" cy="413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spc="260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「</a:t>
            </a:r>
            <a:r>
              <a:rPr lang="en-US" sz="2600" b="1" spc="260" dirty="0" err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現地ドイツで印刷</a:t>
            </a:r>
            <a:r>
              <a:rPr lang="en-US" sz="2600" b="1" spc="260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」</a:t>
            </a:r>
          </a:p>
          <a:p>
            <a:pPr algn="l">
              <a:lnSpc>
                <a:spcPts val="3640"/>
              </a:lnSpc>
            </a:pPr>
            <a:r>
              <a:rPr lang="en-US" sz="2600" spc="260" dirty="0" err="1">
                <a:solidFill>
                  <a:srgbClr val="262262"/>
                </a:solidFill>
                <a:latin typeface="UD丸ゴ_ラージ（N仕様） Light"/>
                <a:ea typeface="UD丸ゴ_ラージ（N仕様） Light"/>
                <a:cs typeface="UD丸ゴ_ラージ（N仕様） Light"/>
                <a:sym typeface="UD丸ゴ_ラージ（N仕様） Light"/>
              </a:rPr>
              <a:t>パンフレット、カタログ等を現地ドイツの印刷会社で</a:t>
            </a:r>
            <a:endParaRPr lang="en-US" sz="2600" spc="260" dirty="0">
              <a:solidFill>
                <a:srgbClr val="262262"/>
              </a:solidFill>
              <a:latin typeface="UD丸ゴ_ラージ（N仕様） Light"/>
              <a:ea typeface="UD丸ゴ_ラージ（N仕様） Light"/>
              <a:cs typeface="UD丸ゴ_ラージ（N仕様） Light"/>
              <a:sym typeface="UD丸ゴ_ラージ（N仕様） Light"/>
            </a:endParaRPr>
          </a:p>
          <a:p>
            <a:pPr algn="l">
              <a:lnSpc>
                <a:spcPts val="3640"/>
              </a:lnSpc>
            </a:pPr>
            <a:r>
              <a:rPr lang="en-US" sz="2600" spc="260" dirty="0" err="1">
                <a:solidFill>
                  <a:srgbClr val="262262"/>
                </a:solidFill>
                <a:latin typeface="UD丸ゴ_ラージ（N仕様） Light"/>
                <a:ea typeface="UD丸ゴ_ラージ（N仕様） Light"/>
                <a:cs typeface="UD丸ゴ_ラージ（N仕様） Light"/>
                <a:sym typeface="UD丸ゴ_ラージ（N仕様） Light"/>
              </a:rPr>
              <a:t>作成し、展示会場へ直接お届け</a:t>
            </a:r>
            <a:endParaRPr lang="en-US" sz="2600" spc="260" dirty="0">
              <a:solidFill>
                <a:srgbClr val="262262"/>
              </a:solidFill>
              <a:latin typeface="UD丸ゴ_ラージ（N仕様） Light"/>
              <a:ea typeface="UD丸ゴ_ラージ（N仕様） Light"/>
              <a:cs typeface="UD丸ゴ_ラージ（N仕様） Light"/>
              <a:sym typeface="UD丸ゴ_ラージ（N仕様） Light"/>
            </a:endParaRPr>
          </a:p>
          <a:p>
            <a:pPr algn="l">
              <a:lnSpc>
                <a:spcPts val="3640"/>
              </a:lnSpc>
            </a:pPr>
            <a:endParaRPr lang="en-US" sz="2600" spc="260" dirty="0">
              <a:solidFill>
                <a:srgbClr val="262262"/>
              </a:solidFill>
              <a:latin typeface="UD丸ゴ_ラージ（N仕様） Light"/>
              <a:ea typeface="UD丸ゴ_ラージ（N仕様） Light"/>
              <a:cs typeface="UD丸ゴ_ラージ（N仕様） Light"/>
              <a:sym typeface="UD丸ゴ_ラージ（N仕様） Light"/>
            </a:endParaRPr>
          </a:p>
          <a:p>
            <a:pPr algn="l">
              <a:lnSpc>
                <a:spcPts val="3640"/>
              </a:lnSpc>
            </a:pPr>
            <a:r>
              <a:rPr lang="en-US" sz="2600" b="1" spc="260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「</a:t>
            </a:r>
            <a:r>
              <a:rPr lang="en-US" sz="2600" b="1" spc="260" dirty="0" err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現地ドイツでDM</a:t>
            </a:r>
            <a:r>
              <a:rPr lang="en-US" sz="2600" b="1" spc="260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」</a:t>
            </a:r>
          </a:p>
          <a:p>
            <a:pPr algn="l">
              <a:lnSpc>
                <a:spcPts val="3640"/>
              </a:lnSpc>
            </a:pPr>
            <a:r>
              <a:rPr lang="en-US" sz="2600" spc="260" dirty="0" err="1">
                <a:solidFill>
                  <a:srgbClr val="262262"/>
                </a:solidFill>
                <a:latin typeface="UD丸ゴ_ラージ（N仕様） Light"/>
                <a:ea typeface="UD丸ゴ_ラージ（N仕様） Light"/>
                <a:cs typeface="UD丸ゴ_ラージ（N仕様） Light"/>
                <a:sym typeface="UD丸ゴ_ラージ（N仕様） Light"/>
              </a:rPr>
              <a:t>ドイツでのダイレクトメール発送</a:t>
            </a:r>
            <a:endParaRPr lang="en-US" sz="2600" spc="260" dirty="0">
              <a:solidFill>
                <a:srgbClr val="262262"/>
              </a:solidFill>
              <a:latin typeface="UD丸ゴ_ラージ（N仕様） Light"/>
              <a:ea typeface="UD丸ゴ_ラージ（N仕様） Light"/>
              <a:cs typeface="UD丸ゴ_ラージ（N仕様） Light"/>
              <a:sym typeface="UD丸ゴ_ラージ（N仕様） Light"/>
            </a:endParaRPr>
          </a:p>
          <a:p>
            <a:pPr algn="l">
              <a:lnSpc>
                <a:spcPts val="3640"/>
              </a:lnSpc>
            </a:pPr>
            <a:endParaRPr lang="en-US" sz="2600" spc="260" dirty="0">
              <a:solidFill>
                <a:srgbClr val="262262"/>
              </a:solidFill>
              <a:latin typeface="UD丸ゴ_ラージ（N仕様） Light"/>
              <a:ea typeface="UD丸ゴ_ラージ（N仕様） Light"/>
              <a:cs typeface="UD丸ゴ_ラージ（N仕様） Light"/>
              <a:sym typeface="UD丸ゴ_ラージ（N仕様） Light"/>
            </a:endParaRPr>
          </a:p>
          <a:p>
            <a:pPr algn="l">
              <a:lnSpc>
                <a:spcPts val="3640"/>
              </a:lnSpc>
            </a:pPr>
            <a:r>
              <a:rPr lang="en-US" sz="2600" b="1" spc="260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「</a:t>
            </a:r>
            <a:r>
              <a:rPr lang="en-US" sz="2600" b="1" spc="260" dirty="0" err="1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ドイツでLP</a:t>
            </a:r>
            <a:r>
              <a:rPr lang="ja-JP" altLang="en-US" sz="2600" b="1" spc="260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販促</a:t>
            </a:r>
            <a:r>
              <a:rPr lang="en-US" sz="2600" b="1" spc="260" dirty="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」</a:t>
            </a:r>
          </a:p>
          <a:p>
            <a:pPr algn="l">
              <a:lnSpc>
                <a:spcPts val="3640"/>
              </a:lnSpc>
            </a:pPr>
            <a:r>
              <a:rPr lang="en-US" sz="2600" spc="260" dirty="0" err="1">
                <a:solidFill>
                  <a:srgbClr val="262262"/>
                </a:solidFill>
                <a:latin typeface="UD丸ゴ_ラージ（N仕様） Light"/>
                <a:ea typeface="UD丸ゴ_ラージ（N仕様） Light"/>
                <a:cs typeface="UD丸ゴ_ラージ（N仕様） Light"/>
                <a:sym typeface="UD丸ゴ_ラージ（N仕様） Light"/>
              </a:rPr>
              <a:t>展示会用ランディングページ制作で集客サポート</a:t>
            </a:r>
            <a:endParaRPr lang="en-US" sz="2600" spc="260" dirty="0">
              <a:solidFill>
                <a:srgbClr val="262262"/>
              </a:solidFill>
              <a:latin typeface="UD丸ゴ_ラージ（N仕様） Light"/>
              <a:ea typeface="UD丸ゴ_ラージ（N仕様） Light"/>
              <a:cs typeface="UD丸ゴ_ラージ（N仕様） Light"/>
              <a:sym typeface="UD丸ゴ_ラージ（N仕様） Light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661891" y="3104660"/>
            <a:ext cx="5922240" cy="592224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998463" y="1296080"/>
            <a:ext cx="1070745" cy="95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</a:pPr>
            <a:r>
              <a:rPr lang="en-US" sz="3888" b="1" spc="58" dirty="0">
                <a:solidFill>
                  <a:srgbClr val="FFFFFF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24125" y="431931"/>
            <a:ext cx="7285230" cy="162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5"/>
              </a:lnSpc>
            </a:pPr>
            <a:endParaRPr lang="en-US" sz="5500" b="1" spc="5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  <a:p>
            <a:pPr algn="l">
              <a:lnSpc>
                <a:spcPts val="6325"/>
              </a:lnSpc>
            </a:pPr>
            <a:r>
              <a:rPr lang="en-US" sz="5500" b="1" spc="550" dirty="0" err="1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サービス概要</a:t>
            </a:r>
            <a:endParaRPr lang="en-US" sz="5500" b="1" spc="5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9750" y="4067390"/>
            <a:ext cx="5048250" cy="6219610"/>
          </a:xfrm>
          <a:custGeom>
            <a:avLst/>
            <a:gdLst/>
            <a:ahLst/>
            <a:cxnLst/>
            <a:rect l="l" t="t" r="r" b="b"/>
            <a:pathLst>
              <a:path w="5048250" h="6219610">
                <a:moveTo>
                  <a:pt x="0" y="0"/>
                </a:moveTo>
                <a:lnTo>
                  <a:pt x="5048250" y="0"/>
                </a:lnTo>
                <a:lnTo>
                  <a:pt x="5048250" y="6219610"/>
                </a:lnTo>
                <a:lnTo>
                  <a:pt x="0" y="6219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0" y="0"/>
            <a:ext cx="5048250" cy="6410476"/>
          </a:xfrm>
          <a:custGeom>
            <a:avLst/>
            <a:gdLst/>
            <a:ahLst/>
            <a:cxnLst/>
            <a:rect l="l" t="t" r="r" b="b"/>
            <a:pathLst>
              <a:path w="5048250" h="6410476">
                <a:moveTo>
                  <a:pt x="0" y="0"/>
                </a:moveTo>
                <a:lnTo>
                  <a:pt x="5048250" y="0"/>
                </a:lnTo>
                <a:lnTo>
                  <a:pt x="5048250" y="6410476"/>
                </a:lnTo>
                <a:lnTo>
                  <a:pt x="0" y="6410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1000" y="381000"/>
            <a:ext cx="17526000" cy="9525000"/>
            <a:chOff x="0" y="0"/>
            <a:chExt cx="4615901" cy="25086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5901" cy="2508642"/>
            </a:xfrm>
            <a:custGeom>
              <a:avLst/>
              <a:gdLst/>
              <a:ahLst/>
              <a:cxnLst/>
              <a:rect l="l" t="t" r="r" b="b"/>
              <a:pathLst>
                <a:path w="4615901" h="2508642">
                  <a:moveTo>
                    <a:pt x="22529" y="0"/>
                  </a:moveTo>
                  <a:lnTo>
                    <a:pt x="4593372" y="0"/>
                  </a:lnTo>
                  <a:cubicBezTo>
                    <a:pt x="4599348" y="0"/>
                    <a:pt x="4605078" y="2374"/>
                    <a:pt x="4609303" y="6599"/>
                  </a:cubicBezTo>
                  <a:cubicBezTo>
                    <a:pt x="4613528" y="10823"/>
                    <a:pt x="4615901" y="16554"/>
                    <a:pt x="4615901" y="22529"/>
                  </a:cubicBezTo>
                  <a:lnTo>
                    <a:pt x="4615901" y="2486113"/>
                  </a:lnTo>
                  <a:cubicBezTo>
                    <a:pt x="4615901" y="2492088"/>
                    <a:pt x="4613528" y="2497819"/>
                    <a:pt x="4609303" y="2502044"/>
                  </a:cubicBezTo>
                  <a:cubicBezTo>
                    <a:pt x="4605078" y="2506269"/>
                    <a:pt x="4599348" y="2508642"/>
                    <a:pt x="4593372" y="2508642"/>
                  </a:cubicBezTo>
                  <a:lnTo>
                    <a:pt x="22529" y="2508642"/>
                  </a:lnTo>
                  <a:cubicBezTo>
                    <a:pt x="16554" y="2508642"/>
                    <a:pt x="10823" y="2506269"/>
                    <a:pt x="6599" y="2502044"/>
                  </a:cubicBezTo>
                  <a:cubicBezTo>
                    <a:pt x="2374" y="2497819"/>
                    <a:pt x="0" y="2492088"/>
                    <a:pt x="0" y="2486113"/>
                  </a:cubicBezTo>
                  <a:lnTo>
                    <a:pt x="0" y="22529"/>
                  </a:lnTo>
                  <a:cubicBezTo>
                    <a:pt x="0" y="16554"/>
                    <a:pt x="2374" y="10823"/>
                    <a:pt x="6599" y="6599"/>
                  </a:cubicBezTo>
                  <a:cubicBezTo>
                    <a:pt x="10823" y="2374"/>
                    <a:pt x="16554" y="0"/>
                    <a:pt x="2252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95275"/>
              <a:ext cx="4615901" cy="280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2700000">
            <a:off x="1109142" y="914250"/>
            <a:ext cx="1086471" cy="1086263"/>
            <a:chOff x="0" y="0"/>
            <a:chExt cx="439097" cy="4390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2700000">
            <a:off x="990600" y="914250"/>
            <a:ext cx="1086471" cy="1086263"/>
            <a:chOff x="0" y="0"/>
            <a:chExt cx="439097" cy="4390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20A9D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781050" y="2210003"/>
            <a:ext cx="16725900" cy="0"/>
          </a:xfrm>
          <a:prstGeom prst="line">
            <a:avLst/>
          </a:prstGeom>
          <a:ln w="19050" cap="flat">
            <a:solidFill>
              <a:srgbClr val="DDE0EF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1340539" y="3324167"/>
            <a:ext cx="15606923" cy="5483225"/>
            <a:chOff x="0" y="0"/>
            <a:chExt cx="20809230" cy="7310967"/>
          </a:xfrm>
        </p:grpSpPr>
        <p:grpSp>
          <p:nvGrpSpPr>
            <p:cNvPr id="15" name="Group 15"/>
            <p:cNvGrpSpPr/>
            <p:nvPr/>
          </p:nvGrpSpPr>
          <p:grpSpPr>
            <a:xfrm>
              <a:off x="11089512" y="0"/>
              <a:ext cx="9719719" cy="7310967"/>
              <a:chOff x="0" y="0"/>
              <a:chExt cx="1129379" cy="8494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29379" cy="849495"/>
              </a:xfrm>
              <a:custGeom>
                <a:avLst/>
                <a:gdLst/>
                <a:ahLst/>
                <a:cxnLst/>
                <a:rect l="l" t="t" r="r" b="b"/>
                <a:pathLst>
                  <a:path w="1129379" h="849495">
                    <a:moveTo>
                      <a:pt x="24427" y="0"/>
                    </a:moveTo>
                    <a:lnTo>
                      <a:pt x="1104953" y="0"/>
                    </a:lnTo>
                    <a:cubicBezTo>
                      <a:pt x="1118443" y="0"/>
                      <a:pt x="1129379" y="10936"/>
                      <a:pt x="1129379" y="24427"/>
                    </a:cubicBezTo>
                    <a:lnTo>
                      <a:pt x="1129379" y="825069"/>
                    </a:lnTo>
                    <a:cubicBezTo>
                      <a:pt x="1129379" y="838559"/>
                      <a:pt x="1118443" y="849495"/>
                      <a:pt x="1104953" y="849495"/>
                    </a:cubicBezTo>
                    <a:lnTo>
                      <a:pt x="24427" y="849495"/>
                    </a:lnTo>
                    <a:cubicBezTo>
                      <a:pt x="10936" y="849495"/>
                      <a:pt x="0" y="838559"/>
                      <a:pt x="0" y="825069"/>
                    </a:cubicBezTo>
                    <a:lnTo>
                      <a:pt x="0" y="24427"/>
                    </a:lnTo>
                    <a:cubicBezTo>
                      <a:pt x="0" y="10936"/>
                      <a:pt x="10936" y="0"/>
                      <a:pt x="24427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6448" r="-6448"/>
                </a:stretch>
              </a:blip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0" y="-409575"/>
              <a:ext cx="10773306" cy="7378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</a:pPr>
              <a:r>
                <a:rPr lang="en-US" sz="3500" b="1" spc="350">
                  <a:solidFill>
                    <a:srgbClr val="262262"/>
                  </a:solidFill>
                  <a:latin typeface="UD丸ゴ_ラージ（N仕様） Semi-Bold"/>
                  <a:ea typeface="UD丸ゴ_ラージ（N仕様） Semi-Bold"/>
                  <a:cs typeface="UD丸ゴ_ラージ（N仕様） Semi-Bold"/>
                  <a:sym typeface="UD丸ゴ_ラージ（N仕様） Semi-Bold"/>
                </a:rPr>
                <a:t>1．納期の短縮</a:t>
              </a:r>
            </a:p>
            <a:p>
              <a:pPr algn="just">
                <a:lnSpc>
                  <a:spcPts val="4200"/>
                </a:lnSpc>
              </a:pPr>
              <a:r>
                <a:rPr lang="en-US" sz="3000" b="1" spc="300">
                  <a:solidFill>
                    <a:srgbClr val="262262"/>
                  </a:solidFill>
                  <a:latin typeface="UD丸ゴ_ラージ（N仕様） Semi-Bold"/>
                  <a:ea typeface="UD丸ゴ_ラージ（N仕様） Semi-Bold"/>
                  <a:cs typeface="UD丸ゴ_ラージ（N仕様） Semi-Bold"/>
                  <a:sym typeface="UD丸ゴ_ラージ（N仕様） Semi-Bold"/>
                </a:rPr>
                <a:t>展示会開催2週間前まで入稿可能</a:t>
              </a:r>
            </a:p>
            <a:p>
              <a:pPr algn="just">
                <a:lnSpc>
                  <a:spcPts val="2800"/>
                </a:lnSpc>
              </a:pPr>
              <a:endParaRPr lang="en-US" sz="3000" b="1" spc="30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endParaRPr>
            </a:p>
            <a:p>
              <a:pPr algn="just">
                <a:lnSpc>
                  <a:spcPts val="4900"/>
                </a:lnSpc>
              </a:pPr>
              <a:r>
                <a:rPr lang="en-US" sz="3500" b="1" spc="350">
                  <a:solidFill>
                    <a:srgbClr val="262262"/>
                  </a:solidFill>
                  <a:latin typeface="UD丸ゴ_ラージ（N仕様） Semi-Bold"/>
                  <a:ea typeface="UD丸ゴ_ラージ（N仕様） Semi-Bold"/>
                  <a:cs typeface="UD丸ゴ_ラージ（N仕様） Semi-Bold"/>
                  <a:sym typeface="UD丸ゴ_ラージ（N仕様） Semi-Bold"/>
                </a:rPr>
                <a:t>2．コスト削減</a:t>
              </a:r>
            </a:p>
            <a:p>
              <a:pPr algn="just">
                <a:lnSpc>
                  <a:spcPts val="4200"/>
                </a:lnSpc>
              </a:pPr>
              <a:r>
                <a:rPr lang="en-US" sz="3000" b="1" spc="300">
                  <a:solidFill>
                    <a:srgbClr val="262262"/>
                  </a:solidFill>
                  <a:latin typeface="UD丸ゴ_ラージ（N仕様） Semi-Bold"/>
                  <a:ea typeface="UD丸ゴ_ラージ（N仕様） Semi-Bold"/>
                  <a:cs typeface="UD丸ゴ_ラージ（N仕様） Semi-Bold"/>
                  <a:sym typeface="UD丸ゴ_ラージ（N仕様） Semi-Bold"/>
                </a:rPr>
                <a:t>海外発送に比べて、低コスト。</a:t>
              </a:r>
            </a:p>
            <a:p>
              <a:pPr algn="just">
                <a:lnSpc>
                  <a:spcPts val="4200"/>
                </a:lnSpc>
              </a:pPr>
              <a:r>
                <a:rPr lang="en-US" sz="3000" b="1" spc="300">
                  <a:solidFill>
                    <a:srgbClr val="262262"/>
                  </a:solidFill>
                  <a:latin typeface="UD丸ゴ_ラージ（N仕様） Semi-Bold"/>
                  <a:ea typeface="UD丸ゴ_ラージ（N仕様） Semi-Bold"/>
                  <a:cs typeface="UD丸ゴ_ラージ（N仕様） Semi-Bold"/>
                  <a:sym typeface="UD丸ゴ_ラージ（N仕様） Semi-Bold"/>
                </a:rPr>
                <a:t>円安の影響、国際送料の費用削減</a:t>
              </a:r>
            </a:p>
            <a:p>
              <a:pPr algn="just">
                <a:lnSpc>
                  <a:spcPts val="2800"/>
                </a:lnSpc>
              </a:pPr>
              <a:endParaRPr lang="en-US" sz="3000" b="1" spc="30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endParaRPr>
            </a:p>
            <a:p>
              <a:pPr algn="just">
                <a:lnSpc>
                  <a:spcPts val="4900"/>
                </a:lnSpc>
              </a:pPr>
              <a:r>
                <a:rPr lang="en-US" sz="3500" b="1" spc="350">
                  <a:solidFill>
                    <a:srgbClr val="262262"/>
                  </a:solidFill>
                  <a:latin typeface="UD丸ゴ_ラージ（N仕様） Semi-Bold"/>
                  <a:ea typeface="UD丸ゴ_ラージ（N仕様） Semi-Bold"/>
                  <a:cs typeface="UD丸ゴ_ラージ（N仕様） Semi-Bold"/>
                  <a:sym typeface="UD丸ゴ_ラージ（N仕様） Semi-Bold"/>
                </a:rPr>
                <a:t>3．税関検閲なし</a:t>
              </a:r>
            </a:p>
            <a:p>
              <a:pPr algn="just">
                <a:lnSpc>
                  <a:spcPts val="4200"/>
                </a:lnSpc>
              </a:pPr>
              <a:r>
                <a:rPr lang="en-US" sz="3000" b="1" spc="300">
                  <a:solidFill>
                    <a:srgbClr val="262262"/>
                  </a:solidFill>
                  <a:latin typeface="UD丸ゴ_ラージ（N仕様） Semi-Bold"/>
                  <a:ea typeface="UD丸ゴ_ラージ（N仕様） Semi-Bold"/>
                  <a:cs typeface="UD丸ゴ_ラージ（N仕様） Semi-Bold"/>
                  <a:sym typeface="UD丸ゴ_ラージ（N仕様） Semi-Bold"/>
                </a:rPr>
                <a:t>税関で荷物が止まるトラブルなし</a:t>
              </a:r>
            </a:p>
            <a:p>
              <a:pPr algn="just">
                <a:lnSpc>
                  <a:spcPts val="4900"/>
                </a:lnSpc>
              </a:pPr>
              <a:endParaRPr lang="en-US" sz="3000" b="1" spc="30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98463" y="1296080"/>
            <a:ext cx="1070745" cy="95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</a:pPr>
            <a:r>
              <a:rPr lang="en-US" sz="3888" b="1" spc="58" dirty="0">
                <a:solidFill>
                  <a:srgbClr val="FFFFFF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24125" y="431931"/>
            <a:ext cx="8238134" cy="162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5"/>
              </a:lnSpc>
            </a:pPr>
            <a:endParaRPr lang="en-US" sz="5500" b="1" spc="5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  <a:p>
            <a:pPr algn="l">
              <a:lnSpc>
                <a:spcPts val="6325"/>
              </a:lnSpc>
            </a:pPr>
            <a:r>
              <a:rPr lang="en-US" sz="5500" b="1" spc="550" dirty="0" err="1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サービスのメリット</a:t>
            </a:r>
            <a:endParaRPr lang="en-US" sz="5500" b="1" spc="5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9750" y="4067390"/>
            <a:ext cx="5048250" cy="6219610"/>
          </a:xfrm>
          <a:custGeom>
            <a:avLst/>
            <a:gdLst/>
            <a:ahLst/>
            <a:cxnLst/>
            <a:rect l="l" t="t" r="r" b="b"/>
            <a:pathLst>
              <a:path w="5048250" h="6219610">
                <a:moveTo>
                  <a:pt x="0" y="0"/>
                </a:moveTo>
                <a:lnTo>
                  <a:pt x="5048250" y="0"/>
                </a:lnTo>
                <a:lnTo>
                  <a:pt x="5048250" y="6219610"/>
                </a:lnTo>
                <a:lnTo>
                  <a:pt x="0" y="6219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0" y="0"/>
            <a:ext cx="5048250" cy="6410476"/>
          </a:xfrm>
          <a:custGeom>
            <a:avLst/>
            <a:gdLst/>
            <a:ahLst/>
            <a:cxnLst/>
            <a:rect l="l" t="t" r="r" b="b"/>
            <a:pathLst>
              <a:path w="5048250" h="6410476">
                <a:moveTo>
                  <a:pt x="0" y="0"/>
                </a:moveTo>
                <a:lnTo>
                  <a:pt x="5048250" y="0"/>
                </a:lnTo>
                <a:lnTo>
                  <a:pt x="5048250" y="6410476"/>
                </a:lnTo>
                <a:lnTo>
                  <a:pt x="0" y="6410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1000" y="381000"/>
            <a:ext cx="17526000" cy="9525000"/>
            <a:chOff x="0" y="0"/>
            <a:chExt cx="4615901" cy="25086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5901" cy="2508642"/>
            </a:xfrm>
            <a:custGeom>
              <a:avLst/>
              <a:gdLst/>
              <a:ahLst/>
              <a:cxnLst/>
              <a:rect l="l" t="t" r="r" b="b"/>
              <a:pathLst>
                <a:path w="4615901" h="2508642">
                  <a:moveTo>
                    <a:pt x="22529" y="0"/>
                  </a:moveTo>
                  <a:lnTo>
                    <a:pt x="4593372" y="0"/>
                  </a:lnTo>
                  <a:cubicBezTo>
                    <a:pt x="4599348" y="0"/>
                    <a:pt x="4605078" y="2374"/>
                    <a:pt x="4609303" y="6599"/>
                  </a:cubicBezTo>
                  <a:cubicBezTo>
                    <a:pt x="4613528" y="10823"/>
                    <a:pt x="4615901" y="16554"/>
                    <a:pt x="4615901" y="22529"/>
                  </a:cubicBezTo>
                  <a:lnTo>
                    <a:pt x="4615901" y="2486113"/>
                  </a:lnTo>
                  <a:cubicBezTo>
                    <a:pt x="4615901" y="2492088"/>
                    <a:pt x="4613528" y="2497819"/>
                    <a:pt x="4609303" y="2502044"/>
                  </a:cubicBezTo>
                  <a:cubicBezTo>
                    <a:pt x="4605078" y="2506269"/>
                    <a:pt x="4599348" y="2508642"/>
                    <a:pt x="4593372" y="2508642"/>
                  </a:cubicBezTo>
                  <a:lnTo>
                    <a:pt x="22529" y="2508642"/>
                  </a:lnTo>
                  <a:cubicBezTo>
                    <a:pt x="16554" y="2508642"/>
                    <a:pt x="10823" y="2506269"/>
                    <a:pt x="6599" y="2502044"/>
                  </a:cubicBezTo>
                  <a:cubicBezTo>
                    <a:pt x="2374" y="2497819"/>
                    <a:pt x="0" y="2492088"/>
                    <a:pt x="0" y="2486113"/>
                  </a:cubicBezTo>
                  <a:lnTo>
                    <a:pt x="0" y="22529"/>
                  </a:lnTo>
                  <a:cubicBezTo>
                    <a:pt x="0" y="16554"/>
                    <a:pt x="2374" y="10823"/>
                    <a:pt x="6599" y="6599"/>
                  </a:cubicBezTo>
                  <a:cubicBezTo>
                    <a:pt x="10823" y="2374"/>
                    <a:pt x="16554" y="0"/>
                    <a:pt x="2252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95275"/>
              <a:ext cx="4615901" cy="280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2700000">
            <a:off x="1109142" y="914250"/>
            <a:ext cx="1086471" cy="1086263"/>
            <a:chOff x="0" y="0"/>
            <a:chExt cx="439097" cy="4390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2700000">
            <a:off x="990600" y="914250"/>
            <a:ext cx="1086471" cy="1086263"/>
            <a:chOff x="0" y="0"/>
            <a:chExt cx="439097" cy="4390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20A9D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781050" y="2210003"/>
            <a:ext cx="16725900" cy="0"/>
          </a:xfrm>
          <a:prstGeom prst="line">
            <a:avLst/>
          </a:prstGeom>
          <a:ln w="19050" cap="flat">
            <a:solidFill>
              <a:srgbClr val="DDE0E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3505200" y="2505278"/>
            <a:ext cx="6045905" cy="7229781"/>
          </a:xfrm>
          <a:custGeom>
            <a:avLst/>
            <a:gdLst/>
            <a:ahLst/>
            <a:cxnLst/>
            <a:rect l="l" t="t" r="r" b="b"/>
            <a:pathLst>
              <a:path w="6045905" h="7229781">
                <a:moveTo>
                  <a:pt x="0" y="0"/>
                </a:moveTo>
                <a:lnTo>
                  <a:pt x="6045904" y="0"/>
                </a:lnTo>
                <a:lnTo>
                  <a:pt x="6045904" y="7229781"/>
                </a:lnTo>
                <a:lnTo>
                  <a:pt x="0" y="7229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98463" y="1304755"/>
            <a:ext cx="1070745" cy="94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</a:pPr>
            <a:r>
              <a:rPr lang="en-US" sz="3888" b="1" spc="58" dirty="0">
                <a:solidFill>
                  <a:srgbClr val="FFFFFF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05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45327" y="2778241"/>
            <a:ext cx="9965806" cy="1088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spc="250" dirty="0" err="1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PrintX</a:t>
            </a:r>
            <a:endParaRPr lang="en-US" sz="2500" b="1" spc="2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spc="250" dirty="0" err="1">
                <a:solidFill>
                  <a:srgbClr val="262262"/>
                </a:solidFill>
                <a:latin typeface="UD丸ゴ_ラージ（N仕様） Light"/>
                <a:ea typeface="UD丸ゴ_ラージ（N仕様） Light"/>
                <a:cs typeface="UD丸ゴ_ラージ（N仕様） Light"/>
                <a:sym typeface="UD丸ゴ_ラージ（N仕様） Light"/>
              </a:rPr>
              <a:t>デザインデータをドイツへ入稿</a:t>
            </a:r>
            <a:endParaRPr lang="en-US" sz="2500" spc="250" dirty="0">
              <a:solidFill>
                <a:srgbClr val="262262"/>
              </a:solidFill>
              <a:latin typeface="UD丸ゴ_ラージ（N仕様） Light"/>
              <a:ea typeface="UD丸ゴ_ラージ（N仕様） Light"/>
              <a:cs typeface="UD丸ゴ_ラージ（N仕様） Light"/>
              <a:sym typeface="UD丸ゴ_ラージ（N仕様） Ligh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524125" y="431931"/>
            <a:ext cx="11335073" cy="162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5"/>
              </a:lnSpc>
            </a:pPr>
            <a:endParaRPr lang="en-US" sz="5500" b="1" spc="5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  <a:p>
            <a:pPr algn="l">
              <a:lnSpc>
                <a:spcPts val="6325"/>
              </a:lnSpc>
            </a:pPr>
            <a:r>
              <a:rPr lang="en-US" sz="5500" b="1" spc="550" dirty="0" err="1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サービスの流れ（お届けまで</a:t>
            </a:r>
            <a:r>
              <a:rPr lang="en-US" sz="5500" b="1" spc="550" dirty="0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）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45327" y="4172007"/>
            <a:ext cx="9965806" cy="1088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spc="250" dirty="0" err="1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ドイツ協力会社</a:t>
            </a:r>
            <a:endParaRPr lang="en-US" sz="2500" b="1" spc="2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spc="250" dirty="0" err="1">
                <a:solidFill>
                  <a:srgbClr val="262262"/>
                </a:solidFill>
                <a:latin typeface="UD丸ゴ_ラージ（N仕様） Light"/>
                <a:ea typeface="UD丸ゴ_ラージ（N仕様） Light"/>
                <a:cs typeface="UD丸ゴ_ラージ（N仕様） Light"/>
                <a:sym typeface="UD丸ゴ_ラージ（N仕様） Light"/>
              </a:rPr>
              <a:t>入稿データを印刷</a:t>
            </a:r>
            <a:endParaRPr lang="en-US" sz="2500" spc="250" dirty="0">
              <a:solidFill>
                <a:srgbClr val="262262"/>
              </a:solidFill>
              <a:latin typeface="UD丸ゴ_ラージ（N仕様） Light"/>
              <a:ea typeface="UD丸ゴ_ラージ（N仕様） Light"/>
              <a:cs typeface="UD丸ゴ_ラージ（N仕様） Light"/>
              <a:sym typeface="UD丸ゴ_ラージ（N仕様）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545327" y="5693171"/>
            <a:ext cx="9965806" cy="1088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spc="250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DHL, DPD, UPS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spc="250">
                <a:solidFill>
                  <a:srgbClr val="262262"/>
                </a:solidFill>
                <a:latin typeface="UD丸ゴ_ラージ（N仕様） Light"/>
                <a:ea typeface="UD丸ゴ_ラージ（N仕様） Light"/>
                <a:cs typeface="UD丸ゴ_ラージ（N仕様） Light"/>
                <a:sym typeface="UD丸ゴ_ラージ（N仕様） Light"/>
              </a:rPr>
              <a:t>物流会社が印刷物を配送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45327" y="7156568"/>
            <a:ext cx="9965806" cy="1088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spc="250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Logistic Center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spc="250">
                <a:solidFill>
                  <a:srgbClr val="262262"/>
                </a:solidFill>
                <a:latin typeface="UD丸ゴ_ラージ（N仕様） Light"/>
                <a:ea typeface="UD丸ゴ_ラージ（N仕様） Light"/>
                <a:cs typeface="UD丸ゴ_ラージ（N仕様） Light"/>
                <a:sym typeface="UD丸ゴ_ラージ（N仕様） Light"/>
              </a:rPr>
              <a:t>印刷物を集配、会場へ発送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45327" y="8550334"/>
            <a:ext cx="9965806" cy="1088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spc="25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現地展示会場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spc="250">
                <a:solidFill>
                  <a:srgbClr val="262262"/>
                </a:solidFill>
                <a:latin typeface="UD丸ゴ_ラージ（N仕様） Light"/>
                <a:ea typeface="UD丸ゴ_ラージ（N仕様） Light"/>
                <a:cs typeface="UD丸ゴ_ラージ（N仕様） Light"/>
                <a:sym typeface="UD丸ゴ_ラージ（N仕様） Light"/>
              </a:rPr>
              <a:t>ブースへお届け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661891" y="3104660"/>
            <a:ext cx="5922240" cy="592224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5046" r="-25046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9750" y="4067390"/>
            <a:ext cx="5048250" cy="6219610"/>
          </a:xfrm>
          <a:custGeom>
            <a:avLst/>
            <a:gdLst/>
            <a:ahLst/>
            <a:cxnLst/>
            <a:rect l="l" t="t" r="r" b="b"/>
            <a:pathLst>
              <a:path w="5048250" h="6219610">
                <a:moveTo>
                  <a:pt x="0" y="0"/>
                </a:moveTo>
                <a:lnTo>
                  <a:pt x="5048250" y="0"/>
                </a:lnTo>
                <a:lnTo>
                  <a:pt x="5048250" y="6219610"/>
                </a:lnTo>
                <a:lnTo>
                  <a:pt x="0" y="6219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0" y="0"/>
            <a:ext cx="5048250" cy="6410476"/>
          </a:xfrm>
          <a:custGeom>
            <a:avLst/>
            <a:gdLst/>
            <a:ahLst/>
            <a:cxnLst/>
            <a:rect l="l" t="t" r="r" b="b"/>
            <a:pathLst>
              <a:path w="5048250" h="6410476">
                <a:moveTo>
                  <a:pt x="0" y="0"/>
                </a:moveTo>
                <a:lnTo>
                  <a:pt x="5048250" y="0"/>
                </a:lnTo>
                <a:lnTo>
                  <a:pt x="5048250" y="6410476"/>
                </a:lnTo>
                <a:lnTo>
                  <a:pt x="0" y="6410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2700000">
            <a:off x="1109142" y="914250"/>
            <a:ext cx="1086471" cy="1086263"/>
            <a:chOff x="0" y="0"/>
            <a:chExt cx="439097" cy="4390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81000" y="381000"/>
            <a:ext cx="17526000" cy="9525000"/>
            <a:chOff x="0" y="0"/>
            <a:chExt cx="4615901" cy="25086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15901" cy="2508642"/>
            </a:xfrm>
            <a:custGeom>
              <a:avLst/>
              <a:gdLst/>
              <a:ahLst/>
              <a:cxnLst/>
              <a:rect l="l" t="t" r="r" b="b"/>
              <a:pathLst>
                <a:path w="4615901" h="2508642">
                  <a:moveTo>
                    <a:pt x="22529" y="0"/>
                  </a:moveTo>
                  <a:lnTo>
                    <a:pt x="4593372" y="0"/>
                  </a:lnTo>
                  <a:cubicBezTo>
                    <a:pt x="4599348" y="0"/>
                    <a:pt x="4605078" y="2374"/>
                    <a:pt x="4609303" y="6599"/>
                  </a:cubicBezTo>
                  <a:cubicBezTo>
                    <a:pt x="4613528" y="10823"/>
                    <a:pt x="4615901" y="16554"/>
                    <a:pt x="4615901" y="22529"/>
                  </a:cubicBezTo>
                  <a:lnTo>
                    <a:pt x="4615901" y="2486113"/>
                  </a:lnTo>
                  <a:cubicBezTo>
                    <a:pt x="4615901" y="2492088"/>
                    <a:pt x="4613528" y="2497819"/>
                    <a:pt x="4609303" y="2502044"/>
                  </a:cubicBezTo>
                  <a:cubicBezTo>
                    <a:pt x="4605078" y="2506269"/>
                    <a:pt x="4599348" y="2508642"/>
                    <a:pt x="4593372" y="2508642"/>
                  </a:cubicBezTo>
                  <a:lnTo>
                    <a:pt x="22529" y="2508642"/>
                  </a:lnTo>
                  <a:cubicBezTo>
                    <a:pt x="16554" y="2508642"/>
                    <a:pt x="10823" y="2506269"/>
                    <a:pt x="6599" y="2502044"/>
                  </a:cubicBezTo>
                  <a:cubicBezTo>
                    <a:pt x="2374" y="2497819"/>
                    <a:pt x="0" y="2492088"/>
                    <a:pt x="0" y="2486113"/>
                  </a:cubicBezTo>
                  <a:lnTo>
                    <a:pt x="0" y="22529"/>
                  </a:lnTo>
                  <a:cubicBezTo>
                    <a:pt x="0" y="16554"/>
                    <a:pt x="2374" y="10823"/>
                    <a:pt x="6599" y="6599"/>
                  </a:cubicBezTo>
                  <a:cubicBezTo>
                    <a:pt x="10823" y="2374"/>
                    <a:pt x="16554" y="0"/>
                    <a:pt x="2252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95275"/>
              <a:ext cx="4615901" cy="280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2700000">
            <a:off x="990600" y="914250"/>
            <a:ext cx="1086471" cy="1086263"/>
            <a:chOff x="0" y="0"/>
            <a:chExt cx="439097" cy="4390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20A9D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781050" y="2210003"/>
            <a:ext cx="16725900" cy="0"/>
          </a:xfrm>
          <a:prstGeom prst="line">
            <a:avLst/>
          </a:prstGeom>
          <a:ln w="19050" cap="flat">
            <a:solidFill>
              <a:srgbClr val="DDE0E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2262789" y="2933700"/>
            <a:ext cx="14649142" cy="9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 spc="350" dirty="0" err="1">
                <a:solidFill>
                  <a:srgbClr val="2D8BBA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ドイツ国内</a:t>
            </a:r>
            <a:endParaRPr lang="en-US" sz="3500" b="1" spc="350" dirty="0">
              <a:solidFill>
                <a:srgbClr val="2D8BBA"/>
              </a:solidFill>
              <a:latin typeface="UD丸ゴ_ラージ（N仕様） Semi-Bold"/>
              <a:ea typeface="UD丸ゴ_ラージ（N仕様） Semi-Bold"/>
              <a:cs typeface="UD丸ゴ_ラージ（N仕様） Semi-Bold"/>
              <a:sym typeface="UD丸ゴ_ラージ（N仕様） Semi-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262789" y="3854933"/>
            <a:ext cx="14649142" cy="748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 spc="28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会場内指定ブース、固定アドレス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62789" y="4847185"/>
            <a:ext cx="14649142" cy="9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 spc="350">
                <a:solidFill>
                  <a:srgbClr val="2D8BBA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EU域内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62789" y="5708278"/>
            <a:ext cx="14649142" cy="748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 spc="28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固定アドレス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62789" y="6656348"/>
            <a:ext cx="14649142" cy="1243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 spc="28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※固定アドレス</a:t>
            </a:r>
          </a:p>
          <a:p>
            <a:pPr algn="l">
              <a:lnSpc>
                <a:spcPts val="3920"/>
              </a:lnSpc>
            </a:pPr>
            <a:r>
              <a:rPr lang="en-US" sz="2800" b="1" spc="280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関連会社、定形倉庫、宿泊先ホテルなど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661891" y="3104660"/>
            <a:ext cx="5922240" cy="592224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3795" r="-13795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998463" y="1304755"/>
            <a:ext cx="1070745" cy="94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</a:pPr>
            <a:r>
              <a:rPr lang="en-US" sz="3888" b="1" spc="58" dirty="0">
                <a:solidFill>
                  <a:srgbClr val="FFFFFF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06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24125" y="431931"/>
            <a:ext cx="9884059" cy="162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5"/>
              </a:lnSpc>
            </a:pPr>
            <a:endParaRPr lang="en-US" sz="5500" b="1" spc="5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  <a:p>
            <a:pPr algn="l">
              <a:lnSpc>
                <a:spcPts val="6325"/>
              </a:lnSpc>
            </a:pPr>
            <a:r>
              <a:rPr lang="en-US" sz="5500" b="1" spc="550" dirty="0" err="1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商品のお届け場所</a:t>
            </a:r>
            <a:endParaRPr lang="en-US" sz="5500" b="1" spc="5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5048250" cy="6410476"/>
          </a:xfrm>
          <a:custGeom>
            <a:avLst/>
            <a:gdLst/>
            <a:ahLst/>
            <a:cxnLst/>
            <a:rect l="l" t="t" r="r" b="b"/>
            <a:pathLst>
              <a:path w="5048250" h="6410476">
                <a:moveTo>
                  <a:pt x="0" y="0"/>
                </a:moveTo>
                <a:lnTo>
                  <a:pt x="5048250" y="0"/>
                </a:lnTo>
                <a:lnTo>
                  <a:pt x="5048250" y="6410476"/>
                </a:lnTo>
                <a:lnTo>
                  <a:pt x="0" y="6410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39750" y="4067390"/>
            <a:ext cx="5048250" cy="6219610"/>
          </a:xfrm>
          <a:custGeom>
            <a:avLst/>
            <a:gdLst/>
            <a:ahLst/>
            <a:cxnLst/>
            <a:rect l="l" t="t" r="r" b="b"/>
            <a:pathLst>
              <a:path w="5048250" h="6219610">
                <a:moveTo>
                  <a:pt x="0" y="0"/>
                </a:moveTo>
                <a:lnTo>
                  <a:pt x="5048250" y="0"/>
                </a:lnTo>
                <a:lnTo>
                  <a:pt x="5048250" y="6219610"/>
                </a:lnTo>
                <a:lnTo>
                  <a:pt x="0" y="62196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1000" y="381000"/>
            <a:ext cx="17526000" cy="9525000"/>
            <a:chOff x="0" y="0"/>
            <a:chExt cx="4615901" cy="25086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5901" cy="2508642"/>
            </a:xfrm>
            <a:custGeom>
              <a:avLst/>
              <a:gdLst/>
              <a:ahLst/>
              <a:cxnLst/>
              <a:rect l="l" t="t" r="r" b="b"/>
              <a:pathLst>
                <a:path w="4615901" h="2508642">
                  <a:moveTo>
                    <a:pt x="22529" y="0"/>
                  </a:moveTo>
                  <a:lnTo>
                    <a:pt x="4593372" y="0"/>
                  </a:lnTo>
                  <a:cubicBezTo>
                    <a:pt x="4599348" y="0"/>
                    <a:pt x="4605078" y="2374"/>
                    <a:pt x="4609303" y="6599"/>
                  </a:cubicBezTo>
                  <a:cubicBezTo>
                    <a:pt x="4613528" y="10823"/>
                    <a:pt x="4615901" y="16554"/>
                    <a:pt x="4615901" y="22529"/>
                  </a:cubicBezTo>
                  <a:lnTo>
                    <a:pt x="4615901" y="2486113"/>
                  </a:lnTo>
                  <a:cubicBezTo>
                    <a:pt x="4615901" y="2492088"/>
                    <a:pt x="4613528" y="2497819"/>
                    <a:pt x="4609303" y="2502044"/>
                  </a:cubicBezTo>
                  <a:cubicBezTo>
                    <a:pt x="4605078" y="2506269"/>
                    <a:pt x="4599348" y="2508642"/>
                    <a:pt x="4593372" y="2508642"/>
                  </a:cubicBezTo>
                  <a:lnTo>
                    <a:pt x="22529" y="2508642"/>
                  </a:lnTo>
                  <a:cubicBezTo>
                    <a:pt x="16554" y="2508642"/>
                    <a:pt x="10823" y="2506269"/>
                    <a:pt x="6599" y="2502044"/>
                  </a:cubicBezTo>
                  <a:cubicBezTo>
                    <a:pt x="2374" y="2497819"/>
                    <a:pt x="0" y="2492088"/>
                    <a:pt x="0" y="2486113"/>
                  </a:cubicBezTo>
                  <a:lnTo>
                    <a:pt x="0" y="22529"/>
                  </a:lnTo>
                  <a:cubicBezTo>
                    <a:pt x="0" y="16554"/>
                    <a:pt x="2374" y="10823"/>
                    <a:pt x="6599" y="6599"/>
                  </a:cubicBezTo>
                  <a:cubicBezTo>
                    <a:pt x="10823" y="2374"/>
                    <a:pt x="16554" y="0"/>
                    <a:pt x="2252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95275"/>
              <a:ext cx="4615901" cy="2803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2700000">
            <a:off x="1109142" y="914250"/>
            <a:ext cx="1086471" cy="1086263"/>
            <a:chOff x="0" y="0"/>
            <a:chExt cx="439097" cy="4390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2700000">
            <a:off x="990600" y="914250"/>
            <a:ext cx="1086471" cy="1086263"/>
            <a:chOff x="0" y="0"/>
            <a:chExt cx="439097" cy="4390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9097" cy="439012"/>
            </a:xfrm>
            <a:custGeom>
              <a:avLst/>
              <a:gdLst/>
              <a:ahLst/>
              <a:cxnLst/>
              <a:rect l="l" t="t" r="r" b="b"/>
              <a:pathLst>
                <a:path w="439097" h="439012">
                  <a:moveTo>
                    <a:pt x="156766" y="0"/>
                  </a:moveTo>
                  <a:lnTo>
                    <a:pt x="282330" y="0"/>
                  </a:lnTo>
                  <a:cubicBezTo>
                    <a:pt x="368910" y="0"/>
                    <a:pt x="439097" y="70187"/>
                    <a:pt x="439097" y="156766"/>
                  </a:cubicBezTo>
                  <a:lnTo>
                    <a:pt x="439097" y="282246"/>
                  </a:lnTo>
                  <a:cubicBezTo>
                    <a:pt x="439097" y="368826"/>
                    <a:pt x="368910" y="439012"/>
                    <a:pt x="282330" y="439012"/>
                  </a:cubicBezTo>
                  <a:lnTo>
                    <a:pt x="156766" y="439012"/>
                  </a:lnTo>
                  <a:cubicBezTo>
                    <a:pt x="70187" y="439012"/>
                    <a:pt x="0" y="368826"/>
                    <a:pt x="0" y="282246"/>
                  </a:cubicBezTo>
                  <a:lnTo>
                    <a:pt x="0" y="156766"/>
                  </a:lnTo>
                  <a:cubicBezTo>
                    <a:pt x="0" y="70187"/>
                    <a:pt x="70187" y="0"/>
                    <a:pt x="156766" y="0"/>
                  </a:cubicBezTo>
                  <a:close/>
                </a:path>
              </a:pathLst>
            </a:custGeom>
            <a:solidFill>
              <a:srgbClr val="20A9D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0"/>
              <a:ext cx="439097" cy="724762"/>
            </a:xfrm>
            <a:prstGeom prst="rect">
              <a:avLst/>
            </a:prstGeom>
          </p:spPr>
          <p:txBody>
            <a:bodyPr lIns="37267" tIns="37267" rIns="37267" bIns="37267" rtlCol="0" anchor="ctr"/>
            <a:lstStyle/>
            <a:p>
              <a:pPr algn="ctr">
                <a:lnSpc>
                  <a:spcPts val="3456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781050" y="2210003"/>
            <a:ext cx="16725900" cy="0"/>
          </a:xfrm>
          <a:prstGeom prst="line">
            <a:avLst/>
          </a:prstGeom>
          <a:ln w="19050" cap="flat">
            <a:solidFill>
              <a:srgbClr val="DDE0EF"/>
            </a:solidFill>
            <a:prstDash val="sysDash"/>
            <a:headEnd type="none" w="sm" len="sm"/>
            <a:tailEnd type="none" w="sm" len="sm"/>
          </a:ln>
        </p:spPr>
      </p:sp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154014"/>
              </p:ext>
            </p:extLst>
          </p:nvPr>
        </p:nvGraphicFramePr>
        <p:xfrm>
          <a:off x="3131243" y="2874879"/>
          <a:ext cx="12025515" cy="4994913"/>
        </p:xfrm>
        <a:graphic>
          <a:graphicData uri="http://schemas.openxmlformats.org/drawingml/2006/table">
            <a:tbl>
              <a:tblPr/>
              <a:tblGrid>
                <a:gridCol w="4286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9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4855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spc="459" dirty="0" err="1">
                          <a:solidFill>
                            <a:srgbClr val="FFFFFF"/>
                          </a:solidFill>
                          <a:latin typeface="UD丸ゴ_ラージ（N仕様） Bold"/>
                          <a:ea typeface="UD丸ゴ_ラージ（N仕様） Bold"/>
                          <a:cs typeface="UD丸ゴ_ラージ（N仕様） Bold"/>
                          <a:sym typeface="UD丸ゴ_ラージ（N仕様） Bold"/>
                        </a:rPr>
                        <a:t>パンフレット・バナ</a:t>
                      </a:r>
                      <a:r>
                        <a:rPr lang="en-US" sz="2299" b="1" spc="459" dirty="0">
                          <a:solidFill>
                            <a:srgbClr val="FFFFFF"/>
                          </a:solidFill>
                          <a:latin typeface="UD丸ゴ_ラージ（N仕様） Bold"/>
                          <a:ea typeface="UD丸ゴ_ラージ（N仕様） Bold"/>
                          <a:cs typeface="UD丸ゴ_ラージ（N仕様） Bold"/>
                          <a:sym typeface="UD丸ゴ_ラージ（N仕様） Bold"/>
                        </a:rPr>
                        <a:t>ー</a:t>
                      </a:r>
                    </a:p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spc="459" dirty="0" err="1">
                          <a:solidFill>
                            <a:srgbClr val="FFFFFF"/>
                          </a:solidFill>
                          <a:latin typeface="UD丸ゴ_ラージ（N仕様） Bold"/>
                          <a:ea typeface="UD丸ゴ_ラージ（N仕様） Bold"/>
                          <a:cs typeface="UD丸ゴ_ラージ（N仕様） Bold"/>
                          <a:sym typeface="UD丸ゴ_ラージ（N仕様） Bold"/>
                        </a:rPr>
                        <a:t>制作サポート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1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 b="1" spc="183" dirty="0" err="1">
                          <a:solidFill>
                            <a:srgbClr val="262262"/>
                          </a:solidFill>
                          <a:latin typeface="UD丸ゴ_ラージ（N仕様） Semi-Bold"/>
                          <a:ea typeface="UD丸ゴ_ラージ（N仕様） Semi-Bold"/>
                          <a:cs typeface="UD丸ゴ_ラージ（N仕様） Semi-Bold"/>
                          <a:sym typeface="UD丸ゴ_ラージ（N仕様） Semi-Bold"/>
                        </a:rPr>
                        <a:t>デザインから印刷まで一貫したサービスで</a:t>
                      </a:r>
                      <a:r>
                        <a:rPr lang="en-US" sz="2299" b="1" spc="183" dirty="0">
                          <a:solidFill>
                            <a:srgbClr val="262262"/>
                          </a:solidFill>
                          <a:latin typeface="UD丸ゴ_ラージ（N仕様） Semi-Bold"/>
                          <a:ea typeface="UD丸ゴ_ラージ（N仕様） Semi-Bold"/>
                          <a:cs typeface="UD丸ゴ_ラージ（N仕様） Semi-Bold"/>
                          <a:sym typeface="UD丸ゴ_ラージ（N仕様） Semi-Bold"/>
                        </a:rPr>
                        <a:t>、</a:t>
                      </a:r>
                      <a:endParaRPr lang="en-US" sz="1100" dirty="0"/>
                    </a:p>
                    <a:p>
                      <a:pPr algn="l">
                        <a:lnSpc>
                          <a:spcPts val="3219"/>
                        </a:lnSpc>
                      </a:pPr>
                      <a:r>
                        <a:rPr lang="en-US" sz="2299" b="1" spc="183" dirty="0" err="1">
                          <a:solidFill>
                            <a:srgbClr val="262262"/>
                          </a:solidFill>
                          <a:latin typeface="UD丸ゴ_ラージ（N仕様） Semi-Bold"/>
                          <a:ea typeface="UD丸ゴ_ラージ（N仕様） Semi-Bold"/>
                          <a:cs typeface="UD丸ゴ_ラージ（N仕様） Semi-Bold"/>
                          <a:sym typeface="UD丸ゴ_ラージ（N仕様） Semi-Bold"/>
                        </a:rPr>
                        <a:t>魅力的な資料を提供します</a:t>
                      </a:r>
                      <a:r>
                        <a:rPr lang="en-US" sz="2299" b="1" spc="183" dirty="0">
                          <a:solidFill>
                            <a:srgbClr val="262262"/>
                          </a:solidFill>
                          <a:latin typeface="UD丸ゴ_ラージ（N仕様） Semi-Bold"/>
                          <a:ea typeface="UD丸ゴ_ラージ（N仕様） Semi-Bold"/>
                          <a:cs typeface="UD丸ゴ_ラージ（N仕様） Semi-Bold"/>
                          <a:sym typeface="UD丸ゴ_ラージ（N仕様） Semi-Bold"/>
                        </a:rPr>
                        <a:t>。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4685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spc="459" dirty="0" err="1">
                          <a:solidFill>
                            <a:srgbClr val="FFFFFF"/>
                          </a:solidFill>
                          <a:latin typeface="UD丸ゴ_ラージ（N仕様） Bold"/>
                          <a:ea typeface="UD丸ゴ_ラージ（N仕様） Bold"/>
                          <a:cs typeface="UD丸ゴ_ラージ（N仕様） Bold"/>
                          <a:sym typeface="UD丸ゴ_ラージ（N仕様） Bold"/>
                        </a:rPr>
                        <a:t>現地ドイツからDM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1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 b="1" spc="183">
                          <a:solidFill>
                            <a:srgbClr val="262262"/>
                          </a:solidFill>
                          <a:latin typeface="UD丸ゴ_ラージ（N仕様） Semi-Bold"/>
                          <a:ea typeface="UD丸ゴ_ラージ（N仕様） Semi-Bold"/>
                          <a:cs typeface="UD丸ゴ_ラージ（N仕様） Semi-Bold"/>
                          <a:sym typeface="UD丸ゴ_ラージ（N仕様） Semi-Bold"/>
                        </a:rPr>
                        <a:t>展示会出展前にヨーロッパの潜在顧客へ</a:t>
                      </a:r>
                      <a:endParaRPr lang="en-US" sz="1100"/>
                    </a:p>
                    <a:p>
                      <a:pPr algn="l">
                        <a:lnSpc>
                          <a:spcPts val="3219"/>
                        </a:lnSpc>
                      </a:pPr>
                      <a:r>
                        <a:rPr lang="en-US" sz="2299" b="1" spc="183">
                          <a:solidFill>
                            <a:srgbClr val="262262"/>
                          </a:solidFill>
                          <a:latin typeface="UD丸ゴ_ラージ（N仕様） Semi-Bold"/>
                          <a:ea typeface="UD丸ゴ_ラージ（N仕様） Semi-Bold"/>
                          <a:cs typeface="UD丸ゴ_ラージ（N仕様） Semi-Bold"/>
                          <a:sym typeface="UD丸ゴ_ラージ（N仕様） Semi-Bold"/>
                        </a:rPr>
                        <a:t>ダイレクトメールを現地ドイツから発送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5373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b="1" spc="459">
                          <a:solidFill>
                            <a:srgbClr val="FFFFFF"/>
                          </a:solidFill>
                          <a:latin typeface="UD丸ゴ_ラージ（N仕様） Bold"/>
                          <a:ea typeface="UD丸ゴ_ラージ（N仕様） Bold"/>
                          <a:cs typeface="UD丸ゴ_ラージ（N仕様） Bold"/>
                          <a:sym typeface="UD丸ゴ_ラージ（N仕様） Bold"/>
                        </a:rPr>
                        <a:t>ドイツでLP販促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1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r>
                        <a:rPr lang="en-US" sz="2299" b="1" spc="183" dirty="0" err="1">
                          <a:solidFill>
                            <a:srgbClr val="262262"/>
                          </a:solidFill>
                          <a:latin typeface="UD丸ゴ_ラージ（N仕様） Semi-Bold"/>
                          <a:ea typeface="UD丸ゴ_ラージ（N仕様） Semi-Bold"/>
                          <a:cs typeface="UD丸ゴ_ラージ（N仕様） Semi-Bold"/>
                          <a:sym typeface="UD丸ゴ_ラージ（N仕様） Semi-Bold"/>
                        </a:rPr>
                        <a:t>展示会に合わせたLP制作で新規顧客を獲得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Box 15"/>
          <p:cNvSpPr txBox="1"/>
          <p:nvPr/>
        </p:nvSpPr>
        <p:spPr>
          <a:xfrm>
            <a:off x="1819429" y="8220343"/>
            <a:ext cx="14649142" cy="118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 spc="269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本日ご紹介した内容や、当社のサービスについての疑問点など、</a:t>
            </a:r>
          </a:p>
          <a:p>
            <a:pPr algn="ctr">
              <a:lnSpc>
                <a:spcPts val="3779"/>
              </a:lnSpc>
            </a:pPr>
            <a:r>
              <a:rPr lang="en-US" sz="2699" b="1" spc="269">
                <a:solidFill>
                  <a:srgbClr val="262262"/>
                </a:solidFill>
                <a:latin typeface="UD丸ゴ_ラージ（N仕様） Semi-Bold"/>
                <a:ea typeface="UD丸ゴ_ラージ（N仕様） Semi-Bold"/>
                <a:cs typeface="UD丸ゴ_ラージ（N仕様） Semi-Bold"/>
                <a:sym typeface="UD丸ゴ_ラージ（N仕様） Semi-Bold"/>
              </a:rPr>
              <a:t>お気軽にお問合せください。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2117" y="1304755"/>
            <a:ext cx="829083" cy="580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1"/>
              </a:lnSpc>
            </a:pPr>
            <a:r>
              <a:rPr lang="en-US" sz="3888" b="1" spc="58" dirty="0">
                <a:solidFill>
                  <a:srgbClr val="FFFFFF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07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24125" y="431931"/>
            <a:ext cx="7285230" cy="162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5"/>
              </a:lnSpc>
            </a:pPr>
            <a:endParaRPr lang="en-US" sz="5500" b="1" spc="5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  <a:p>
            <a:pPr algn="l">
              <a:lnSpc>
                <a:spcPts val="6325"/>
              </a:lnSpc>
            </a:pPr>
            <a:r>
              <a:rPr lang="en-US" sz="5500" b="1" spc="550" dirty="0" err="1">
                <a:solidFill>
                  <a:srgbClr val="262262"/>
                </a:solidFill>
                <a:latin typeface="UD丸ゴ_ラージ（N仕様） Bold"/>
                <a:ea typeface="UD丸ゴ_ラージ（N仕様） Bold"/>
                <a:cs typeface="UD丸ゴ_ラージ（N仕様） Bold"/>
                <a:sym typeface="UD丸ゴ_ラージ（N仕様） Bold"/>
              </a:rPr>
              <a:t>その他のサービス</a:t>
            </a:r>
            <a:endParaRPr lang="en-US" sz="5500" b="1" spc="550" dirty="0">
              <a:solidFill>
                <a:srgbClr val="262262"/>
              </a:solidFill>
              <a:latin typeface="UD丸ゴ_ラージ（N仕様） Bold"/>
              <a:ea typeface="UD丸ゴ_ラージ（N仕様） Bold"/>
              <a:cs typeface="UD丸ゴ_ラージ（N仕様） Bold"/>
              <a:sym typeface="UD丸ゴ_ラージ（N仕様）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790D877856F14E835206F9383A9575" ma:contentTypeVersion="17" ma:contentTypeDescription="Create a new document." ma:contentTypeScope="" ma:versionID="dc6a93886cc8768891424735a7cfef32">
  <xsd:schema xmlns:xsd="http://www.w3.org/2001/XMLSchema" xmlns:xs="http://www.w3.org/2001/XMLSchema" xmlns:p="http://schemas.microsoft.com/office/2006/metadata/properties" xmlns:ns2="f0500bc4-955c-40af-811a-4faf7f939fb1" xmlns:ns3="64b2656e-1116-4a3a-8f6e-88d523a49015" targetNamespace="http://schemas.microsoft.com/office/2006/metadata/properties" ma:root="true" ma:fieldsID="1177be44f1ed689af1621ba49a122983" ns2:_="" ns3:_="">
    <xsd:import namespace="f0500bc4-955c-40af-811a-4faf7f939fb1"/>
    <xsd:import namespace="64b2656e-1116-4a3a-8f6e-88d523a490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00bc4-955c-40af-811a-4faf7f939f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254ec4d-5817-4481-ae54-a70f64b5e7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b2656e-1116-4a3a-8f6e-88d523a4901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ce4d1e1c-5b4f-49fb-a5ac-f07d76aec151}" ma:internalName="TaxCatchAll" ma:showField="CatchAllData" ma:web="64b2656e-1116-4a3a-8f6e-88d523a490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b2656e-1116-4a3a-8f6e-88d523a49015" xsi:nil="true"/>
    <lcf76f155ced4ddcb4097134ff3c332f xmlns="f0500bc4-955c-40af-811a-4faf7f939fb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21FB62-BFC7-4525-BF8F-0A592A581D66}"/>
</file>

<file path=customXml/itemProps2.xml><?xml version="1.0" encoding="utf-8"?>
<ds:datastoreItem xmlns:ds="http://schemas.openxmlformats.org/officeDocument/2006/customXml" ds:itemID="{20C88289-3E54-46E0-9826-388153495E05}"/>
</file>

<file path=customXml/itemProps3.xml><?xml version="1.0" encoding="utf-8"?>
<ds:datastoreItem xmlns:ds="http://schemas.openxmlformats.org/officeDocument/2006/customXml" ds:itemID="{F3E6DECE-2D57-4C18-9520-02AD464F50C4}"/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180</Words>
  <Application>Microsoft Office PowerPoint</Application>
  <PresentationFormat>ユーザー設定</PresentationFormat>
  <Paragraphs>97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UD丸ゴ_ラージ（N仕様） Semi-Bold</vt:lpstr>
      <vt:lpstr>UD丸ゴ_ラージ（N仕様） Bold</vt:lpstr>
      <vt:lpstr>UD丸ゴ_ラージ（N仕様） Light</vt:lpstr>
      <vt:lpstr>Arial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見出しを追加</dc:title>
  <dc:creator>Takahiro Matsuda</dc:creator>
  <cp:lastModifiedBy>Takahiro Matsuda</cp:lastModifiedBy>
  <cp:revision>2</cp:revision>
  <dcterms:created xsi:type="dcterms:W3CDTF">2006-08-16T00:00:00Z</dcterms:created>
  <dcterms:modified xsi:type="dcterms:W3CDTF">2025-05-26T03:06:17Z</dcterms:modified>
  <dc:identifier>DAGofUE9uno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0x010100CF790D877856F14E835206F9383A9575</vt:lpwstr>
  </property>
</Properties>
</file>